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8" r:id="rId5"/>
    <p:sldId id="261" r:id="rId6"/>
    <p:sldId id="266" r:id="rId7"/>
    <p:sldId id="267" r:id="rId8"/>
    <p:sldId id="268" r:id="rId9"/>
    <p:sldId id="265"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9754"/>
    <a:srgbClr val="EFD5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124274-A49F-460D-8350-611DE1C3AB51}" v="1" dt="2024-05-29T07:37:49.209"/>
    <p1510:client id="{9D510D9F-833A-554C-BA30-F45662D5D269}" v="1" dt="2024-05-30T01:10:50.9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UL IMAN BINTI ABU HANIFAH" userId="S::nuruliman@hrdcorp.gov.my::2e71c1f7-6b23-43ea-8608-19fbae1c5a66" providerId="AD" clId="Web-{9D510D9F-833A-554C-BA30-F45662D5D269}"/>
    <pc:docChg chg="modSld">
      <pc:chgData name="NURUL IMAN BINTI ABU HANIFAH" userId="S::nuruliman@hrdcorp.gov.my::2e71c1f7-6b23-43ea-8608-19fbae1c5a66" providerId="AD" clId="Web-{9D510D9F-833A-554C-BA30-F45662D5D269}" dt="2024-05-30T01:10:50.918" v="0" actId="14100"/>
      <pc:docMkLst>
        <pc:docMk/>
      </pc:docMkLst>
      <pc:sldChg chg="modSp">
        <pc:chgData name="NURUL IMAN BINTI ABU HANIFAH" userId="S::nuruliman@hrdcorp.gov.my::2e71c1f7-6b23-43ea-8608-19fbae1c5a66" providerId="AD" clId="Web-{9D510D9F-833A-554C-BA30-F45662D5D269}" dt="2024-05-30T01:10:50.918" v="0" actId="14100"/>
        <pc:sldMkLst>
          <pc:docMk/>
          <pc:sldMk cId="1528011801" sldId="267"/>
        </pc:sldMkLst>
        <pc:spChg chg="mod">
          <ac:chgData name="NURUL IMAN BINTI ABU HANIFAH" userId="S::nuruliman@hrdcorp.gov.my::2e71c1f7-6b23-43ea-8608-19fbae1c5a66" providerId="AD" clId="Web-{9D510D9F-833A-554C-BA30-F45662D5D269}" dt="2024-05-30T01:10:50.918" v="0" actId="14100"/>
          <ac:spMkLst>
            <pc:docMk/>
            <pc:sldMk cId="1528011801" sldId="267"/>
            <ac:spMk id="3" creationId="{6F9236CA-FE87-7AD7-D051-439D8B1A7FC1}"/>
          </ac:spMkLst>
        </pc:spChg>
      </pc:sldChg>
    </pc:docChg>
  </pc:docChgLst>
  <pc:docChgLst>
    <pc:chgData name="NURUL IMAN BINTI ABU HANIFAH" userId="2e71c1f7-6b23-43ea-8608-19fbae1c5a66" providerId="ADAL" clId="{28124274-A49F-460D-8350-611DE1C3AB51}"/>
    <pc:docChg chg="custSel modSld">
      <pc:chgData name="NURUL IMAN BINTI ABU HANIFAH" userId="2e71c1f7-6b23-43ea-8608-19fbae1c5a66" providerId="ADAL" clId="{28124274-A49F-460D-8350-611DE1C3AB51}" dt="2024-05-29T09:51:24.219" v="13"/>
      <pc:docMkLst>
        <pc:docMk/>
      </pc:docMkLst>
      <pc:sldChg chg="modSp mod">
        <pc:chgData name="NURUL IMAN BINTI ABU HANIFAH" userId="2e71c1f7-6b23-43ea-8608-19fbae1c5a66" providerId="ADAL" clId="{28124274-A49F-460D-8350-611DE1C3AB51}" dt="2024-05-29T09:51:04.387" v="7" actId="14100"/>
        <pc:sldMkLst>
          <pc:docMk/>
          <pc:sldMk cId="1557778150" sldId="261"/>
        </pc:sldMkLst>
        <pc:spChg chg="mod">
          <ac:chgData name="NURUL IMAN BINTI ABU HANIFAH" userId="2e71c1f7-6b23-43ea-8608-19fbae1c5a66" providerId="ADAL" clId="{28124274-A49F-460D-8350-611DE1C3AB51}" dt="2024-05-29T09:51:04.387" v="7" actId="14100"/>
          <ac:spMkLst>
            <pc:docMk/>
            <pc:sldMk cId="1557778150" sldId="261"/>
            <ac:spMk id="3" creationId="{6F9236CA-FE87-7AD7-D051-439D8B1A7FC1}"/>
          </ac:spMkLst>
        </pc:spChg>
      </pc:sldChg>
      <pc:sldChg chg="addSp delSp modSp mod">
        <pc:chgData name="NURUL IMAN BINTI ABU HANIFAH" userId="2e71c1f7-6b23-43ea-8608-19fbae1c5a66" providerId="ADAL" clId="{28124274-A49F-460D-8350-611DE1C3AB51}" dt="2024-05-29T07:37:54.526" v="4" actId="20577"/>
        <pc:sldMkLst>
          <pc:docMk/>
          <pc:sldMk cId="211838027" sldId="265"/>
        </pc:sldMkLst>
        <pc:spChg chg="del">
          <ac:chgData name="NURUL IMAN BINTI ABU HANIFAH" userId="2e71c1f7-6b23-43ea-8608-19fbae1c5a66" providerId="ADAL" clId="{28124274-A49F-460D-8350-611DE1C3AB51}" dt="2024-05-29T07:37:46.602" v="0" actId="478"/>
          <ac:spMkLst>
            <pc:docMk/>
            <pc:sldMk cId="211838027" sldId="265"/>
            <ac:spMk id="2" creationId="{6350464C-B758-8D22-7814-722EC20AAD87}"/>
          </ac:spMkLst>
        </pc:spChg>
        <pc:spChg chg="del">
          <ac:chgData name="NURUL IMAN BINTI ABU HANIFAH" userId="2e71c1f7-6b23-43ea-8608-19fbae1c5a66" providerId="ADAL" clId="{28124274-A49F-460D-8350-611DE1C3AB51}" dt="2024-05-29T07:37:48.063" v="1" actId="478"/>
          <ac:spMkLst>
            <pc:docMk/>
            <pc:sldMk cId="211838027" sldId="265"/>
            <ac:spMk id="3" creationId="{29D86487-9E8B-5182-9BEA-A44F575D647C}"/>
          </ac:spMkLst>
        </pc:spChg>
        <pc:spChg chg="add mod">
          <ac:chgData name="NURUL IMAN BINTI ABU HANIFAH" userId="2e71c1f7-6b23-43ea-8608-19fbae1c5a66" providerId="ADAL" clId="{28124274-A49F-460D-8350-611DE1C3AB51}" dt="2024-05-29T07:37:54.526" v="4" actId="20577"/>
          <ac:spMkLst>
            <pc:docMk/>
            <pc:sldMk cId="211838027" sldId="265"/>
            <ac:spMk id="4" creationId="{3FB2D017-191E-676C-ED86-E8449C213480}"/>
          </ac:spMkLst>
        </pc:spChg>
        <pc:spChg chg="add mod">
          <ac:chgData name="NURUL IMAN BINTI ABU HANIFAH" userId="2e71c1f7-6b23-43ea-8608-19fbae1c5a66" providerId="ADAL" clId="{28124274-A49F-460D-8350-611DE1C3AB51}" dt="2024-05-29T07:37:49.209" v="2"/>
          <ac:spMkLst>
            <pc:docMk/>
            <pc:sldMk cId="211838027" sldId="265"/>
            <ac:spMk id="5" creationId="{63CAC567-BAFC-2865-1E70-BBEA1626C98A}"/>
          </ac:spMkLst>
        </pc:spChg>
      </pc:sldChg>
      <pc:sldChg chg="modSp mod">
        <pc:chgData name="NURUL IMAN BINTI ABU HANIFAH" userId="2e71c1f7-6b23-43ea-8608-19fbae1c5a66" providerId="ADAL" clId="{28124274-A49F-460D-8350-611DE1C3AB51}" dt="2024-05-29T09:51:12.259" v="9" actId="20577"/>
        <pc:sldMkLst>
          <pc:docMk/>
          <pc:sldMk cId="3564680109" sldId="266"/>
        </pc:sldMkLst>
        <pc:spChg chg="mod">
          <ac:chgData name="NURUL IMAN BINTI ABU HANIFAH" userId="2e71c1f7-6b23-43ea-8608-19fbae1c5a66" providerId="ADAL" clId="{28124274-A49F-460D-8350-611DE1C3AB51}" dt="2024-05-29T09:51:12.259" v="9" actId="20577"/>
          <ac:spMkLst>
            <pc:docMk/>
            <pc:sldMk cId="3564680109" sldId="266"/>
            <ac:spMk id="3" creationId="{6F9236CA-FE87-7AD7-D051-439D8B1A7FC1}"/>
          </ac:spMkLst>
        </pc:spChg>
      </pc:sldChg>
      <pc:sldChg chg="modSp mod">
        <pc:chgData name="NURUL IMAN BINTI ABU HANIFAH" userId="2e71c1f7-6b23-43ea-8608-19fbae1c5a66" providerId="ADAL" clId="{28124274-A49F-460D-8350-611DE1C3AB51}" dt="2024-05-29T09:51:18.979" v="11"/>
        <pc:sldMkLst>
          <pc:docMk/>
          <pc:sldMk cId="1528011801" sldId="267"/>
        </pc:sldMkLst>
        <pc:spChg chg="mod">
          <ac:chgData name="NURUL IMAN BINTI ABU HANIFAH" userId="2e71c1f7-6b23-43ea-8608-19fbae1c5a66" providerId="ADAL" clId="{28124274-A49F-460D-8350-611DE1C3AB51}" dt="2024-05-29T09:51:18.979" v="11"/>
          <ac:spMkLst>
            <pc:docMk/>
            <pc:sldMk cId="1528011801" sldId="267"/>
            <ac:spMk id="3" creationId="{6F9236CA-FE87-7AD7-D051-439D8B1A7FC1}"/>
          </ac:spMkLst>
        </pc:spChg>
      </pc:sldChg>
      <pc:sldChg chg="modSp mod">
        <pc:chgData name="NURUL IMAN BINTI ABU HANIFAH" userId="2e71c1f7-6b23-43ea-8608-19fbae1c5a66" providerId="ADAL" clId="{28124274-A49F-460D-8350-611DE1C3AB51}" dt="2024-05-29T09:51:24.219" v="13"/>
        <pc:sldMkLst>
          <pc:docMk/>
          <pc:sldMk cId="1076893513" sldId="268"/>
        </pc:sldMkLst>
        <pc:spChg chg="mod">
          <ac:chgData name="NURUL IMAN BINTI ABU HANIFAH" userId="2e71c1f7-6b23-43ea-8608-19fbae1c5a66" providerId="ADAL" clId="{28124274-A49F-460D-8350-611DE1C3AB51}" dt="2024-05-29T09:51:24.219" v="13"/>
          <ac:spMkLst>
            <pc:docMk/>
            <pc:sldMk cId="1076893513" sldId="268"/>
            <ac:spMk id="3" creationId="{6F9236CA-FE87-7AD7-D051-439D8B1A7FC1}"/>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3852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641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52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90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085325"/>
      </p:ext>
    </p:extLst>
  </p:cSld>
  <p:clrMap bg1="lt1" tx1="dk1" bg2="lt2" tx2="dk2" accent1="accent1" accent2="accent2" accent3="accent3" accent4="accent4" accent5="accent5" accent6="accent6" hlink="hlink" folHlink="folHlink"/>
  <p:sldLayoutIdLst>
    <p:sldLayoutId id="2147483652" r:id="rId1"/>
    <p:sldLayoutId id="2147483650" r:id="rId2"/>
    <p:sldLayoutId id="2147483649"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3111883" y="4259974"/>
            <a:ext cx="5968234" cy="369332"/>
          </a:xfrm>
          <a:prstGeom prst="rect">
            <a:avLst/>
          </a:prstGeom>
          <a:noFill/>
        </p:spPr>
        <p:txBody>
          <a:bodyPr wrap="square" rtlCol="0">
            <a:spAutoFit/>
          </a:bodyPr>
          <a:lstStyle/>
          <a:p>
            <a:pPr algn="ctr"/>
            <a:r>
              <a:rPr lang="en-US" dirty="0">
                <a:solidFill>
                  <a:schemeClr val="bg1"/>
                </a:solidFill>
                <a:latin typeface="Century Gothic" panose="020B0502020202020204" pitchFamily="34" charset="0"/>
                <a:cs typeface="Calibri" panose="020F0502020204030204" pitchFamily="34" charset="0"/>
              </a:rPr>
              <a:t>EXCELLENCE IN TECHNOLOGY ADOPTION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3810000" y="4889774"/>
            <a:ext cx="4572000" cy="483476"/>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EB91F8-B260-2710-504C-C3815DF60F25}"/>
              </a:ext>
            </a:extLst>
          </p:cNvPr>
          <p:cNvSpPr txBox="1"/>
          <p:nvPr/>
        </p:nvSpPr>
        <p:spPr>
          <a:xfrm>
            <a:off x="3994341" y="4946846"/>
            <a:ext cx="4203317" cy="369332"/>
          </a:xfrm>
          <a:prstGeom prst="rect">
            <a:avLst/>
          </a:prstGeom>
          <a:noFill/>
        </p:spPr>
        <p:txBody>
          <a:bodyPr wrap="square" rtlCol="0">
            <a:spAutoFit/>
          </a:bodyPr>
          <a:lstStyle/>
          <a:p>
            <a:pPr algn="ctr"/>
            <a:r>
              <a:rPr lang="en-US"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2386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3045618" y="3309537"/>
            <a:ext cx="6100762" cy="830997"/>
          </a:xfrm>
          <a:prstGeom prst="rect">
            <a:avLst/>
          </a:prstGeom>
          <a:noFill/>
        </p:spPr>
        <p:txBody>
          <a:bodyPr wrap="square">
            <a:spAutoFit/>
          </a:bodyPr>
          <a:lstStyle/>
          <a:p>
            <a:pPr algn="ctr"/>
            <a:r>
              <a:rPr lang="en-US" sz="48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896984" y="786730"/>
            <a:ext cx="2398032" cy="1255712"/>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14217" y="5407629"/>
            <a:ext cx="1763565" cy="476316"/>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F48BB2-6752-56F4-71CA-25A60F9FC918}"/>
              </a:ext>
            </a:extLst>
          </p:cNvPr>
          <p:cNvSpPr/>
          <p:nvPr/>
        </p:nvSpPr>
        <p:spPr>
          <a:xfrm>
            <a:off x="845820" y="1676749"/>
            <a:ext cx="10801349" cy="101566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mn-lt"/>
                <a:cs typeface="+mn-lt"/>
              </a:rPr>
              <a:t>It is the responsibility of the entrant to ensure that all information provided in this entry form is true and correct. No changes, including the company name that is to be used for marketing collaterals, will be accepted by the </a:t>
            </a:r>
            <a:r>
              <a:rPr lang="en-US" sz="2000" dirty="0" err="1">
                <a:ea typeface="+mn-lt"/>
                <a:cs typeface="+mn-lt"/>
              </a:rPr>
              <a:t>organiser</a:t>
            </a:r>
            <a:r>
              <a:rPr lang="en-US" sz="2000" dirty="0">
                <a:ea typeface="+mn-lt"/>
                <a:cs typeface="+mn-lt"/>
              </a:rPr>
              <a:t> once the entry form has been submitted.</a:t>
            </a:r>
          </a:p>
        </p:txBody>
      </p:sp>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DADC1C6F-F601-55AC-2159-63B165000D01}"/>
              </a:ext>
            </a:extLst>
          </p:cNvPr>
          <p:cNvGraphicFramePr>
            <a:graphicFrameLocks noGrp="1"/>
          </p:cNvGraphicFramePr>
          <p:nvPr>
            <p:extLst>
              <p:ext uri="{D42A27DB-BD31-4B8C-83A1-F6EECF244321}">
                <p14:modId xmlns:p14="http://schemas.microsoft.com/office/powerpoint/2010/main" val="471369713"/>
              </p:ext>
            </p:extLst>
          </p:nvPr>
        </p:nvGraphicFramePr>
        <p:xfrm>
          <a:off x="845820" y="3011158"/>
          <a:ext cx="10069830" cy="2086613"/>
        </p:xfrm>
        <a:graphic>
          <a:graphicData uri="http://schemas.openxmlformats.org/drawingml/2006/table">
            <a:tbl>
              <a:tblPr/>
              <a:tblGrid>
                <a:gridCol w="5034915">
                  <a:extLst>
                    <a:ext uri="{9D8B030D-6E8A-4147-A177-3AD203B41FA5}">
                      <a16:colId xmlns:a16="http://schemas.microsoft.com/office/drawing/2014/main" val="3031531996"/>
                    </a:ext>
                  </a:extLst>
                </a:gridCol>
                <a:gridCol w="5034915">
                  <a:extLst>
                    <a:ext uri="{9D8B030D-6E8A-4147-A177-3AD203B41FA5}">
                      <a16:colId xmlns:a16="http://schemas.microsoft.com/office/drawing/2014/main" val="1863053602"/>
                    </a:ext>
                  </a:extLst>
                </a:gridCol>
              </a:tblGrid>
              <a:tr h="1123561">
                <a:tc>
                  <a:txBody>
                    <a:bodyPr/>
                    <a:lstStyle/>
                    <a:p>
                      <a:pPr algn="l" fontAlgn="base"/>
                      <a:r>
                        <a:rPr lang="en-US" sz="1200" b="1" i="0">
                          <a:solidFill>
                            <a:srgbClr val="000000"/>
                          </a:solidFill>
                          <a:effectLst/>
                          <a:latin typeface="Century Gothic" panose="020B0502020202020204" pitchFamily="34" charset="0"/>
                        </a:rPr>
                        <a:t>Your Organisation Name</a:t>
                      </a:r>
                      <a:r>
                        <a:rPr lang="en-US" sz="1200" b="1" i="0">
                          <a:solidFill>
                            <a:srgbClr val="FFFFFF"/>
                          </a:solidFill>
                          <a:effectLst/>
                          <a:latin typeface="Century Gothic" panose="020B0502020202020204" pitchFamily="34" charset="0"/>
                        </a:rPr>
                        <a:t>​</a:t>
                      </a:r>
                      <a:endParaRPr lang="en-US" b="1" i="0">
                        <a:solidFill>
                          <a:srgbClr val="FFFFFF"/>
                        </a:solidFill>
                        <a:effectLst/>
                      </a:endParaRPr>
                    </a:p>
                    <a:p>
                      <a:pPr algn="l" fontAlgn="base"/>
                      <a:r>
                        <a:rPr lang="en-US" sz="1200" b="1" i="0">
                          <a:solidFill>
                            <a:srgbClr val="000000"/>
                          </a:solidFill>
                          <a:effectLst/>
                          <a:latin typeface="Century Gothic" panose="020B0502020202020204" pitchFamily="34" charset="0"/>
                        </a:rPr>
                        <a:t>(This will be used for all marketing collaterals)</a:t>
                      </a:r>
                      <a:r>
                        <a:rPr lang="en-US" sz="1200" b="1" i="0">
                          <a:solidFill>
                            <a:srgbClr val="FFFFFF"/>
                          </a:solidFill>
                          <a:effectLst/>
                          <a:latin typeface="Century Gothic" panose="020B0502020202020204" pitchFamily="34" charset="0"/>
                        </a:rPr>
                        <a:t>​</a:t>
                      </a:r>
                      <a:endParaRPr lang="en-US" b="1" i="0">
                        <a:solidFill>
                          <a:srgbClr val="FFFFFF"/>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ase"/>
                      <a:r>
                        <a:rPr lang="en-US" sz="1200" b="1" i="0" u="none" strike="noStrike">
                          <a:solidFill>
                            <a:srgbClr val="7F7F7F"/>
                          </a:solidFill>
                          <a:effectLst/>
                          <a:latin typeface="Century Gothic" panose="020B0502020202020204" pitchFamily="34" charset="0"/>
                        </a:rPr>
                        <a:t>e.g. XYZ Pte Ltd</a:t>
                      </a:r>
                      <a:r>
                        <a:rPr lang="en-US" sz="1200" b="1" i="0" u="none" strike="noStrike">
                          <a:solidFill>
                            <a:srgbClr val="FFFFFF"/>
                          </a:solidFill>
                          <a:effectLst/>
                          <a:latin typeface="Century Gothic" panose="020B0502020202020204" pitchFamily="34" charset="0"/>
                        </a:rPr>
                        <a:t>. </a:t>
                      </a:r>
                      <a:r>
                        <a:rPr lang="en-US" sz="1200" b="1" i="0" u="none" strike="noStrike">
                          <a:solidFill>
                            <a:srgbClr val="7F7F7F"/>
                          </a:solidFill>
                          <a:effectLst/>
                          <a:latin typeface="Century Gothic" panose="020B0502020202020204" pitchFamily="34" charset="0"/>
                        </a:rPr>
                        <a:t>XYZ will be used across all marketing collaterals.</a:t>
                      </a:r>
                      <a:r>
                        <a:rPr lang="en-US" sz="1200" b="1" i="0">
                          <a:solidFill>
                            <a:srgbClr val="FFFFFF"/>
                          </a:solidFill>
                          <a:effectLst/>
                          <a:latin typeface="Century Gothic" panose="020B0502020202020204" pitchFamily="34" charset="0"/>
                        </a:rPr>
                        <a:t>​</a:t>
                      </a:r>
                      <a:endParaRPr lang="en-US" b="1" i="0">
                        <a:solidFill>
                          <a:srgbClr val="FFFFFF"/>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8715604"/>
                  </a:ext>
                </a:extLst>
              </a:tr>
              <a:tr h="481526">
                <a:tc>
                  <a:txBody>
                    <a:bodyPr/>
                    <a:lstStyle/>
                    <a:p>
                      <a:pPr algn="l" fontAlgn="base"/>
                      <a:r>
                        <a:rPr lang="en-SG" sz="1200" b="1" i="0" u="none" strike="noStrike">
                          <a:solidFill>
                            <a:srgbClr val="000000"/>
                          </a:solidFill>
                          <a:effectLst/>
                          <a:latin typeface="Century Gothic" panose="020B0502020202020204" pitchFamily="34" charset="0"/>
                        </a:rPr>
                        <a:t>MyCoID</a:t>
                      </a:r>
                      <a:r>
                        <a:rPr lang="en-SG" sz="1200" b="0" i="0">
                          <a:solidFill>
                            <a:srgbClr val="000000"/>
                          </a:solidFill>
                          <a:effectLst/>
                          <a:latin typeface="Century Gothic" panose="020B0502020202020204" pitchFamily="34" charset="0"/>
                        </a:rPr>
                        <a:t>​</a:t>
                      </a:r>
                      <a:endParaRPr lang="en-SG" b="0" i="0">
                        <a:solidFill>
                          <a:srgbClr val="000000"/>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SG" sz="1200" b="1" i="0">
                          <a:solidFill>
                            <a:srgbClr val="000000"/>
                          </a:solidFill>
                          <a:effectLst/>
                          <a:latin typeface="Century Gothic" panose="020B0502020202020204" pitchFamily="34" charset="0"/>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2133014"/>
                  </a:ext>
                </a:extLst>
              </a:tr>
              <a:tr h="481526">
                <a:tc>
                  <a:txBody>
                    <a:bodyPr/>
                    <a:lstStyle/>
                    <a:p>
                      <a:pPr algn="l" fontAlgn="base"/>
                      <a:r>
                        <a:rPr lang="en-AU" sz="1200" b="1" i="0">
                          <a:solidFill>
                            <a:srgbClr val="000000"/>
                          </a:solidFill>
                          <a:effectLst/>
                          <a:latin typeface="Century Gothic" panose="020B0502020202020204" pitchFamily="34" charset="0"/>
                        </a:rPr>
                        <a:t>Category</a:t>
                      </a:r>
                      <a:r>
                        <a:rPr lang="en-AU" sz="1200" b="0" i="0">
                          <a:solidFill>
                            <a:srgbClr val="000000"/>
                          </a:solidFill>
                          <a:effectLst/>
                          <a:latin typeface="Century Gothic" panose="020B0502020202020204" pitchFamily="34" charset="0"/>
                        </a:rPr>
                        <a:t>​</a:t>
                      </a:r>
                      <a:endParaRPr lang="en-AU" b="0" i="0">
                        <a:solidFill>
                          <a:srgbClr val="000000"/>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SG" sz="1200" b="1" i="0" dirty="0">
                          <a:solidFill>
                            <a:srgbClr val="000000"/>
                          </a:solidFill>
                          <a:effectLst/>
                          <a:latin typeface="Century Gothic" panose="020B0502020202020204" pitchFamily="34" charset="0"/>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1027800"/>
                  </a:ext>
                </a:extLst>
              </a:tr>
            </a:tbl>
          </a:graphicData>
        </a:graphic>
      </p:graphicFrame>
    </p:spTree>
    <p:extLst>
      <p:ext uri="{BB962C8B-B14F-4D97-AF65-F5344CB8AC3E}">
        <p14:creationId xmlns:p14="http://schemas.microsoft.com/office/powerpoint/2010/main" val="222329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A1DBACDD-FAD9-B1EA-B341-C9056E9AB841}"/>
              </a:ext>
            </a:extLst>
          </p:cNvPr>
          <p:cNvSpPr/>
          <p:nvPr/>
        </p:nvSpPr>
        <p:spPr>
          <a:xfrm>
            <a:off x="480060" y="1435536"/>
            <a:ext cx="10629899" cy="3693319"/>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PROPOSAL GUIDELINES</a:t>
            </a:r>
          </a:p>
          <a:p>
            <a:pPr indent="-257175">
              <a:buFont typeface="+mj-lt"/>
              <a:buAutoNum type="arabicPeriod"/>
            </a:pPr>
            <a:r>
              <a:rPr lang="en-US" dirty="0">
                <a:ea typeface="+mn-lt"/>
                <a:cs typeface="+mn-lt"/>
              </a:rPr>
              <a:t>Please refer to the Submission Guidelines available on the website for entry criteria and other specific requirements.</a:t>
            </a:r>
          </a:p>
          <a:p>
            <a:r>
              <a:rPr lang="en-US" dirty="0">
                <a:ea typeface="+mn-lt"/>
                <a:cs typeface="+mn-lt"/>
              </a:rPr>
              <a:t>2. Any sensitive or confidential information is to be used for judging purposes only.</a:t>
            </a:r>
          </a:p>
          <a:p>
            <a:r>
              <a:rPr lang="en-GB" dirty="0">
                <a:ea typeface="+mn-lt"/>
                <a:cs typeface="+mn-lt"/>
              </a:rPr>
              <a:t>3. You are restricted from using your own entry template with your company branding; please only use what is provided.</a:t>
            </a:r>
            <a:endParaRPr lang="en-US" dirty="0">
              <a:ea typeface="+mn-lt"/>
              <a:cs typeface="+mn-lt"/>
            </a:endParaRPr>
          </a:p>
          <a:p>
            <a:r>
              <a:rPr lang="en-US" dirty="0">
                <a:ea typeface="+mn-lt"/>
                <a:cs typeface="+mn-lt"/>
              </a:rPr>
              <a:t>4. Please use only Arial, 10pt font size, and ensure the file size does not exceed 20MB.</a:t>
            </a:r>
          </a:p>
          <a:p>
            <a:r>
              <a:rPr lang="en-US" dirty="0">
                <a:ea typeface="+mn-lt"/>
                <a:cs typeface="+mn-lt"/>
              </a:rPr>
              <a:t>5. Every segment of the proposal needs to be provided with detailed information listed. </a:t>
            </a:r>
          </a:p>
          <a:p>
            <a:r>
              <a:rPr lang="en-US" dirty="0">
                <a:ea typeface="+mn-lt"/>
                <a:cs typeface="+mn-lt"/>
              </a:rPr>
              <a:t>6. Please follow the sequence of the form (Segment 1 – Segment 4).</a:t>
            </a:r>
          </a:p>
          <a:p>
            <a:pPr algn="just"/>
            <a:endParaRPr lang="en-US" dirty="0">
              <a:solidFill>
                <a:schemeClr val="accent2">
                  <a:lumMod val="75000"/>
                </a:schemeClr>
              </a:solidFill>
              <a:latin typeface="Century Gothic" panose="020B0502020202020204" pitchFamily="34" charset="0"/>
              <a:cs typeface="Arial" panose="020B0604020202020204" pitchFamily="34" charset="0"/>
            </a:endParaRPr>
          </a:p>
          <a:p>
            <a:r>
              <a:rPr lang="en-US" b="1" dirty="0">
                <a:ea typeface="+mn-lt"/>
                <a:cs typeface="+mn-lt"/>
              </a:rPr>
              <a:t>HOW TO SUBMIT :</a:t>
            </a:r>
          </a:p>
          <a:p>
            <a:pPr indent="-257175">
              <a:buFont typeface="+mj-lt"/>
              <a:buAutoNum type="arabicPeriod"/>
            </a:pPr>
            <a:r>
              <a:rPr lang="en-US" dirty="0">
                <a:ea typeface="+mn-lt"/>
                <a:cs typeface="+mn-lt"/>
              </a:rPr>
              <a:t>Once you are ready to submit your nomination, please save this file as a PDF document.</a:t>
            </a:r>
          </a:p>
          <a:p>
            <a:pPr indent="-257175">
              <a:buFont typeface="+mj-lt"/>
              <a:buAutoNum type="arabicPeriod"/>
            </a:pPr>
            <a:r>
              <a:rPr lang="en-US" dirty="0">
                <a:ea typeface="+mn-lt"/>
                <a:cs typeface="+mn-lt"/>
              </a:rPr>
              <a:t>All information, infographics, and supporting documents must be compiled into your award proposal. </a:t>
            </a:r>
          </a:p>
        </p:txBody>
      </p:sp>
    </p:spTree>
    <p:extLst>
      <p:ext uri="{BB962C8B-B14F-4D97-AF65-F5344CB8AC3E}">
        <p14:creationId xmlns:p14="http://schemas.microsoft.com/office/powerpoint/2010/main" val="305013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221456" y="5013127"/>
            <a:ext cx="6100762" cy="707886"/>
          </a:xfrm>
          <a:prstGeom prst="rect">
            <a:avLst/>
          </a:prstGeom>
          <a:noFill/>
        </p:spPr>
        <p:txBody>
          <a:bodyPr wrap="square">
            <a:spAutoFit/>
          </a:bodyPr>
          <a:lstStyle/>
          <a:p>
            <a:pPr algn="l"/>
            <a:r>
              <a:rPr lang="en-US" sz="4000" dirty="0">
                <a:solidFill>
                  <a:schemeClr val="bg1"/>
                </a:solidFill>
                <a:latin typeface="Century Gothic" panose="020B0502020202020204" pitchFamily="34" charset="0"/>
              </a:rPr>
              <a:t>TRAINING PROVIDER</a:t>
            </a:r>
          </a:p>
        </p:txBody>
      </p:sp>
      <p:sp>
        <p:nvSpPr>
          <p:cNvPr id="5" name="TextBox 4">
            <a:extLst>
              <a:ext uri="{FF2B5EF4-FFF2-40B4-BE49-F238E27FC236}">
                <a16:creationId xmlns:a16="http://schemas.microsoft.com/office/drawing/2014/main" id="{B0D2EA54-9FC7-E8B0-78EA-300EB9E45FA5}"/>
              </a:ext>
            </a:extLst>
          </p:cNvPr>
          <p:cNvSpPr txBox="1"/>
          <p:nvPr/>
        </p:nvSpPr>
        <p:spPr>
          <a:xfrm>
            <a:off x="221456" y="2014772"/>
            <a:ext cx="8808244" cy="2862322"/>
          </a:xfrm>
          <a:prstGeom prst="rect">
            <a:avLst/>
          </a:prstGeom>
          <a:noFill/>
        </p:spPr>
        <p:txBody>
          <a:bodyPr wrap="square">
            <a:spAutoFit/>
          </a:bodyPr>
          <a:lstStyle/>
          <a:p>
            <a:pPr algn="l"/>
            <a:r>
              <a:rPr lang="en-US" sz="6000" b="1" i="0" u="none" strike="noStrike" dirty="0">
                <a:solidFill>
                  <a:schemeClr val="bg1"/>
                </a:solidFill>
                <a:effectLst/>
                <a:latin typeface="Century Gothic" panose="020B0502020202020204" pitchFamily="34" charset="0"/>
              </a:rPr>
              <a:t>EXCELLENCE IN TECHNOLOGY ADOPTION AWARD</a:t>
            </a:r>
            <a:endParaRPr lang="en-US" sz="6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008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843196"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1:</a:t>
            </a:r>
          </a:p>
          <a:p>
            <a:r>
              <a:rPr lang="en-US" b="1" dirty="0">
                <a:ea typeface="+mn-lt"/>
                <a:cs typeface="+mn-lt"/>
              </a:rPr>
              <a:t>Please provide an overview of your adoption of technology in training, strategy and objective (20 Marks)</a:t>
            </a:r>
            <a:endParaRPr lang="en-US" b="1" dirty="0"/>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417471" y="1276978"/>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TECHNOLOGY ADOPTION AWARD: TRAINING PROVIDER</a:t>
            </a:r>
            <a:endParaRPr lang="en-US" b="1" dirty="0"/>
          </a:p>
        </p:txBody>
      </p:sp>
    </p:spTree>
    <p:extLst>
      <p:ext uri="{BB962C8B-B14F-4D97-AF65-F5344CB8AC3E}">
        <p14:creationId xmlns:p14="http://schemas.microsoft.com/office/powerpoint/2010/main" val="15577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506312" cy="92333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2:</a:t>
            </a:r>
          </a:p>
          <a:p>
            <a:r>
              <a:rPr lang="en-US" b="1" dirty="0">
                <a:ea typeface="+mn-lt"/>
                <a:cs typeface="+mn-lt"/>
              </a:rPr>
              <a:t>Please explain your initiatives; </a:t>
            </a:r>
            <a:r>
              <a:rPr lang="en-US" b="1" dirty="0" err="1">
                <a:ea typeface="+mn-lt"/>
                <a:cs typeface="+mn-lt"/>
              </a:rPr>
              <a:t>programme</a:t>
            </a:r>
            <a:r>
              <a:rPr lang="en-US" b="1" dirty="0">
                <a:ea typeface="+mn-lt"/>
                <a:cs typeface="+mn-lt"/>
              </a:rPr>
              <a:t> design, creation and activity that support the development and growth (20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417471" y="1276978"/>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TECHNOLOGY ADOPTION AWARD: TRAINING PROVIDER</a:t>
            </a:r>
            <a:endParaRPr lang="en-US" b="1" dirty="0"/>
          </a:p>
        </p:txBody>
      </p:sp>
    </p:spTree>
    <p:extLst>
      <p:ext uri="{BB962C8B-B14F-4D97-AF65-F5344CB8AC3E}">
        <p14:creationId xmlns:p14="http://schemas.microsoft.com/office/powerpoint/2010/main" val="3564680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21704" y="1728692"/>
            <a:ext cx="10671412" cy="6717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3:</a:t>
            </a:r>
          </a:p>
          <a:p>
            <a:r>
              <a:rPr lang="en-US" b="1" dirty="0">
                <a:ea typeface="+mn-lt"/>
                <a:cs typeface="+mn-lt"/>
              </a:rPr>
              <a:t>Please provide an implementation plan, measurement and effectiveness of the initiatives (30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417471" y="1276978"/>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TECHNOLOGY ADOPTION AWARD: TRAINING PROVIDER</a:t>
            </a:r>
            <a:endParaRPr lang="en-US" b="1" dirty="0"/>
          </a:p>
        </p:txBody>
      </p:sp>
    </p:spTree>
    <p:extLst>
      <p:ext uri="{BB962C8B-B14F-4D97-AF65-F5344CB8AC3E}">
        <p14:creationId xmlns:p14="http://schemas.microsoft.com/office/powerpoint/2010/main" val="152801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506312"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4:</a:t>
            </a:r>
          </a:p>
          <a:p>
            <a:r>
              <a:rPr lang="en-US" b="1" dirty="0">
                <a:ea typeface="+mn-lt"/>
                <a:cs typeface="+mn-lt"/>
              </a:rPr>
              <a:t>Please provide the impact of the initiatives to the industry, society and nation (30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417471" y="1276978"/>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TECHNOLOGY ADOPTION AWARD: TRAINING PROVIDER</a:t>
            </a:r>
            <a:endParaRPr lang="en-US" b="1" dirty="0"/>
          </a:p>
        </p:txBody>
      </p:sp>
    </p:spTree>
    <p:extLst>
      <p:ext uri="{BB962C8B-B14F-4D97-AF65-F5344CB8AC3E}">
        <p14:creationId xmlns:p14="http://schemas.microsoft.com/office/powerpoint/2010/main" val="1076893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B2D017-191E-676C-ED86-E8449C213480}"/>
              </a:ext>
            </a:extLst>
          </p:cNvPr>
          <p:cNvSpPr/>
          <p:nvPr/>
        </p:nvSpPr>
        <p:spPr>
          <a:xfrm>
            <a:off x="685800" y="1060487"/>
            <a:ext cx="10891157" cy="5632311"/>
          </a:xfrm>
          <a:prstGeom prst="rect">
            <a:avLst/>
          </a:prstGeom>
        </p:spPr>
        <p:txBody>
          <a:bodyPr wrap="square" lIns="91440" tIns="45720" rIns="91440" bIns="45720" anchor="t">
            <a:spAutoFit/>
          </a:bodyPr>
          <a:lstStyle/>
          <a:p>
            <a:pPr algn="ctr"/>
            <a:r>
              <a:rPr lang="en-US" b="1" kern="1200" dirty="0">
                <a:latin typeface="Century Gothic"/>
              </a:rPr>
              <a:t>DECLARATION</a:t>
            </a:r>
            <a:r>
              <a:rPr lang="en-US" b="1" dirty="0">
                <a:latin typeface="Century Gothic"/>
              </a:rPr>
              <a:t> </a:t>
            </a:r>
            <a:endParaRPr lang="en-US" b="1" kern="1200" dirty="0">
              <a:latin typeface="Century Gothic"/>
            </a:endParaRPr>
          </a:p>
          <a:p>
            <a:pPr algn="just"/>
            <a:br>
              <a:rPr lang="en-US" dirty="0"/>
            </a:br>
            <a:r>
              <a:rPr lang="en-US" dirty="0">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endParaRPr lang="en-US" dirty="0">
              <a:latin typeface="Century Gothic"/>
            </a:endParaRPr>
          </a:p>
          <a:p>
            <a:endParaRPr lang="en-MY" dirty="0">
              <a:latin typeface="Century Gothic"/>
            </a:endParaRPr>
          </a:p>
          <a:p>
            <a:r>
              <a:rPr lang="en-MY" dirty="0"/>
              <a:t>[Digital Company Stamp]</a:t>
            </a:r>
          </a:p>
          <a:p>
            <a:endParaRPr lang="en-MY" dirty="0"/>
          </a:p>
          <a:p>
            <a:r>
              <a:rPr lang="en-MY" dirty="0"/>
              <a:t>Endorsed by CEO/Director :   </a:t>
            </a:r>
            <a:br>
              <a:rPr lang="en-MY" dirty="0"/>
            </a:br>
            <a:endParaRPr lang="en-MY" dirty="0"/>
          </a:p>
          <a:p>
            <a:endParaRPr lang="en-MY" dirty="0"/>
          </a:p>
          <a:p>
            <a:endParaRPr lang="en-MY" dirty="0"/>
          </a:p>
          <a:p>
            <a:r>
              <a:rPr lang="en-MY" dirty="0"/>
              <a:t>-----------------------------------------------</a:t>
            </a:r>
          </a:p>
          <a:p>
            <a:r>
              <a:rPr lang="en-MY" dirty="0"/>
              <a:t>Name : </a:t>
            </a:r>
          </a:p>
          <a:p>
            <a:r>
              <a:rPr lang="en-MY" dirty="0"/>
              <a:t>Date : </a:t>
            </a:r>
            <a:endParaRPr lang="en-MY" dirty="0">
              <a:latin typeface="Century Gothic"/>
            </a:endParaRPr>
          </a:p>
          <a:p>
            <a:pPr algn="ctr"/>
            <a:r>
              <a:rPr lang="en-AU" b="1" kern="1200" dirty="0">
                <a:latin typeface="Century Gothic"/>
              </a:rPr>
              <a:t>-THE END-</a:t>
            </a:r>
            <a:r>
              <a:rPr lang="en-AU" b="1" dirty="0">
                <a:latin typeface="Century Gothic"/>
              </a:rPr>
              <a:t> </a:t>
            </a:r>
            <a:endParaRPr lang="en-US" b="1" dirty="0">
              <a:latin typeface="Century Gothic"/>
              <a:cs typeface="Arial"/>
            </a:endParaRPr>
          </a:p>
        </p:txBody>
      </p:sp>
      <p:sp>
        <p:nvSpPr>
          <p:cNvPr id="5" name="Rectangle 4">
            <a:extLst>
              <a:ext uri="{FF2B5EF4-FFF2-40B4-BE49-F238E27FC236}">
                <a16:creationId xmlns:a16="http://schemas.microsoft.com/office/drawing/2014/main" id="{63CAC567-BAFC-2865-1E70-BBEA1626C98A}"/>
              </a:ext>
            </a:extLst>
          </p:cNvPr>
          <p:cNvSpPr/>
          <p:nvPr/>
        </p:nvSpPr>
        <p:spPr>
          <a:xfrm>
            <a:off x="836954" y="1629546"/>
            <a:ext cx="284873" cy="31408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211838027"/>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TotalTime>
  <Words>603</Words>
  <Application>Microsoft Office PowerPoint</Application>
  <PresentationFormat>Widescreen</PresentationFormat>
  <Paragraphs>62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NURUL IMAN BINTI ABU HANIFAH</cp:lastModifiedBy>
  <cp:revision>10</cp:revision>
  <dcterms:created xsi:type="dcterms:W3CDTF">2024-04-26T12:01:08Z</dcterms:created>
  <dcterms:modified xsi:type="dcterms:W3CDTF">2024-05-30T01:10:51Z</dcterms:modified>
</cp:coreProperties>
</file>