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4" r:id="rId5"/>
    <p:sldMasterId id="2147483660" r:id="rId6"/>
  </p:sldMasterIdLst>
  <p:notesMasterIdLst>
    <p:notesMasterId r:id="rId17"/>
  </p:notesMasterIdLst>
  <p:handoutMasterIdLst>
    <p:handoutMasterId r:id="rId18"/>
  </p:handoutMasterIdLst>
  <p:sldIdLst>
    <p:sldId id="348" r:id="rId7"/>
    <p:sldId id="335" r:id="rId8"/>
    <p:sldId id="341" r:id="rId9"/>
    <p:sldId id="349" r:id="rId10"/>
    <p:sldId id="279" r:id="rId11"/>
    <p:sldId id="301" r:id="rId12"/>
    <p:sldId id="302" r:id="rId13"/>
    <p:sldId id="347" r:id="rId14"/>
    <p:sldId id="350" r:id="rId15"/>
    <p:sldId id="259"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EFA724-1183-4507-9A5F-AF2F12A8790F}">
          <p14:sldIdLst>
            <p14:sldId id="348"/>
            <p14:sldId id="335"/>
            <p14:sldId id="341"/>
          </p14:sldIdLst>
        </p14:section>
        <p14:section name="EXCELLENCE IN TVET AWARD" id="{E4BE57E8-031F-4E43-A5FF-43DB4E0A40F0}">
          <p14:sldIdLst>
            <p14:sldId id="349"/>
            <p14:sldId id="279"/>
            <p14:sldId id="301"/>
            <p14:sldId id="302"/>
            <p14:sldId id="347"/>
            <p14:sldId id="350"/>
            <p14:sldId id="25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4E22"/>
    <a:srgbClr val="EE4D1F"/>
    <a:srgbClr val="002069"/>
    <a:srgbClr val="007A87"/>
    <a:srgbClr val="565A5C"/>
    <a:srgbClr val="FFFFFF"/>
    <a:srgbClr val="7B0051"/>
    <a:srgbClr val="B4A76C"/>
    <a:srgbClr val="8CE071"/>
    <a:srgbClr val="FFB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AB210E-F22F-4EB1-B6EA-B00D0C8A4B72}" v="3" dt="2024-05-29T06:54:18.1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E SITI ZAIZNENA CHE MAT ZAIN" userId="0d85c231-fd8a-4703-949e-41917fdf1efd" providerId="ADAL" clId="{90546551-3740-48DD-8EC6-F8DBB701D4D2}"/>
    <pc:docChg chg="modSld">
      <pc:chgData name="CHE SITI ZAIZNENA CHE MAT ZAIN" userId="0d85c231-fd8a-4703-949e-41917fdf1efd" providerId="ADAL" clId="{90546551-3740-48DD-8EC6-F8DBB701D4D2}" dt="2024-04-29T09:36:21.738" v="5" actId="1036"/>
      <pc:docMkLst>
        <pc:docMk/>
      </pc:docMkLst>
      <pc:sldChg chg="modSp mod">
        <pc:chgData name="CHE SITI ZAIZNENA CHE MAT ZAIN" userId="0d85c231-fd8a-4703-949e-41917fdf1efd" providerId="ADAL" clId="{90546551-3740-48DD-8EC6-F8DBB701D4D2}" dt="2024-04-29T09:36:21.738" v="5" actId="1036"/>
        <pc:sldMkLst>
          <pc:docMk/>
          <pc:sldMk cId="3205724213" sldId="346"/>
        </pc:sldMkLst>
        <pc:spChg chg="mod">
          <ac:chgData name="CHE SITI ZAIZNENA CHE MAT ZAIN" userId="0d85c231-fd8a-4703-949e-41917fdf1efd" providerId="ADAL" clId="{90546551-3740-48DD-8EC6-F8DBB701D4D2}" dt="2024-04-29T09:36:21.738" v="5" actId="1036"/>
          <ac:spMkLst>
            <pc:docMk/>
            <pc:sldMk cId="3205724213" sldId="346"/>
            <ac:spMk id="5" creationId="{56A62E18-7007-915C-0B15-C20FB74B3108}"/>
          </ac:spMkLst>
        </pc:spChg>
      </pc:sldChg>
    </pc:docChg>
  </pc:docChgLst>
  <pc:docChgLst>
    <pc:chgData name="SYUHADA NOR AZAM" userId="1235efa2-3aaa-453e-a160-b48e3dd758f4" providerId="ADAL" clId="{9CAB210E-F22F-4EB1-B6EA-B00D0C8A4B72}"/>
    <pc:docChg chg="addSld delSld modSld modSection">
      <pc:chgData name="SYUHADA NOR AZAM" userId="1235efa2-3aaa-453e-a160-b48e3dd758f4" providerId="ADAL" clId="{9CAB210E-F22F-4EB1-B6EA-B00D0C8A4B72}" dt="2024-05-29T06:54:20.607" v="2" actId="47"/>
      <pc:docMkLst>
        <pc:docMk/>
      </pc:docMkLst>
      <pc:sldChg chg="del">
        <pc:chgData name="SYUHADA NOR AZAM" userId="1235efa2-3aaa-453e-a160-b48e3dd758f4" providerId="ADAL" clId="{9CAB210E-F22F-4EB1-B6EA-B00D0C8A4B72}" dt="2024-05-29T06:54:20.607" v="2" actId="47"/>
        <pc:sldMkLst>
          <pc:docMk/>
          <pc:sldMk cId="3205724213" sldId="346"/>
        </pc:sldMkLst>
      </pc:sldChg>
      <pc:sldChg chg="add del">
        <pc:chgData name="SYUHADA NOR AZAM" userId="1235efa2-3aaa-453e-a160-b48e3dd758f4" providerId="ADAL" clId="{9CAB210E-F22F-4EB1-B6EA-B00D0C8A4B72}" dt="2024-05-29T06:54:13.960" v="1"/>
        <pc:sldMkLst>
          <pc:docMk/>
          <pc:sldMk cId="1123373382" sldId="35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BEDAFB-E479-4995-B152-BBB061FEF897}" type="datetimeFigureOut">
              <a:rPr lang="en-MY" smtClean="0"/>
              <a:t>29/5/2024</a:t>
            </a:fld>
            <a:endParaRPr lang="en-MY"/>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AC3E7EC-CEC8-4A9B-B596-2B7723B9ECC4}" type="slidenum">
              <a:rPr lang="en-MY" smtClean="0"/>
              <a:t>‹#›</a:t>
            </a:fld>
            <a:endParaRPr lang="en-MY"/>
          </a:p>
        </p:txBody>
      </p:sp>
    </p:spTree>
    <p:extLst>
      <p:ext uri="{BB962C8B-B14F-4D97-AF65-F5344CB8AC3E}">
        <p14:creationId xmlns:p14="http://schemas.microsoft.com/office/powerpoint/2010/main" val="17088434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065079-34A5-4771-BFB2-17004DF1276B}" type="datetimeFigureOut">
              <a:rPr lang="en-MY" smtClean="0"/>
              <a:t>29/5/2024</a:t>
            </a:fld>
            <a:endParaRPr lang="en-MY"/>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64957C-18C6-48EF-A841-9CC7A024D87C}" type="slidenum">
              <a:rPr lang="en-MY" smtClean="0"/>
              <a:t>‹#›</a:t>
            </a:fld>
            <a:endParaRPr lang="en-MY"/>
          </a:p>
        </p:txBody>
      </p:sp>
    </p:spTree>
    <p:extLst>
      <p:ext uri="{BB962C8B-B14F-4D97-AF65-F5344CB8AC3E}">
        <p14:creationId xmlns:p14="http://schemas.microsoft.com/office/powerpoint/2010/main" val="279611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fld id="{8D603718-5AAF-4D48-ACF0-54A9C87A8427}" type="slidenum">
              <a:rPr lang="en-MY" smtClean="0"/>
              <a:t>2</a:t>
            </a:fld>
            <a:endParaRPr lang="en-MY"/>
          </a:p>
        </p:txBody>
      </p:sp>
    </p:spTree>
    <p:extLst>
      <p:ext uri="{BB962C8B-B14F-4D97-AF65-F5344CB8AC3E}">
        <p14:creationId xmlns:p14="http://schemas.microsoft.com/office/powerpoint/2010/main" val="2859156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603718-5AAF-4D48-ACF0-54A9C87A8427}" type="slidenum">
              <a:rPr kumimoji="0" lang="en-MY"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MY"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216886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4727446-B245-4784-B019-4D5D417BF69C}"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pic>
        <p:nvPicPr>
          <p:cNvPr id="8" name="Picture 7" descr="A white rectangular frame with blue and orange text&#10;&#10;Description automatically generated">
            <a:extLst>
              <a:ext uri="{FF2B5EF4-FFF2-40B4-BE49-F238E27FC236}">
                <a16:creationId xmlns:a16="http://schemas.microsoft.com/office/drawing/2014/main" id="{953AE63E-6256-5220-39DA-3A47B1A6FC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3002029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A45C31C-8A17-487B-8076-F9BE73F7B2A3}" type="datetime1">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5111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0C4611-0B63-4EBF-950C-1F2ABA034B24}" type="datetime1">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182661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2EA2D26-F4B8-4699-BFFD-7E7FB9AFB702}"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911286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D54503-D2B6-4BA2-B1B2-1599B4BB3B27}"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1155424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C0B71B4A-D446-42D7-85B4-70565554AF65}"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0246544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7D3BF08C-E70A-409C-8245-F5B971C8BAB2}" type="datetime1">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491084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8BB43-4AED-AF7F-92ED-96B2F8B12933}"/>
              </a:ext>
            </a:extLst>
          </p:cNvPr>
          <p:cNvSpPr>
            <a:spLocks noGrp="1"/>
          </p:cNvSpPr>
          <p:nvPr>
            <p:ph type="title"/>
          </p:nvPr>
        </p:nvSpPr>
        <p:spPr/>
        <p:txBody>
          <a:bodyPr/>
          <a:lstStyle/>
          <a:p>
            <a:r>
              <a:rPr lang="en-US"/>
              <a:t>Click to edit Master title style</a:t>
            </a:r>
            <a:endParaRPr lang="en-SG"/>
          </a:p>
        </p:txBody>
      </p:sp>
      <p:sp>
        <p:nvSpPr>
          <p:cNvPr id="3" name="Content Placeholder 2">
            <a:extLst>
              <a:ext uri="{FF2B5EF4-FFF2-40B4-BE49-F238E27FC236}">
                <a16:creationId xmlns:a16="http://schemas.microsoft.com/office/drawing/2014/main" id="{CAAB189D-0366-6BF1-CA07-15ECBD9190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4" name="Date Placeholder 3">
            <a:extLst>
              <a:ext uri="{FF2B5EF4-FFF2-40B4-BE49-F238E27FC236}">
                <a16:creationId xmlns:a16="http://schemas.microsoft.com/office/drawing/2014/main" id="{EE41280E-20BD-A36B-1F22-4A42355AAE36}"/>
              </a:ext>
            </a:extLst>
          </p:cNvPr>
          <p:cNvSpPr>
            <a:spLocks noGrp="1"/>
          </p:cNvSpPr>
          <p:nvPr>
            <p:ph type="dt" sz="half" idx="10"/>
          </p:nvPr>
        </p:nvSpPr>
        <p:spPr/>
        <p:txBody>
          <a:bodyPr/>
          <a:lstStyle/>
          <a:p>
            <a:fld id="{8475330B-182C-4A72-BAA6-E5D86B80E319}" type="datetimeFigureOut">
              <a:rPr lang="en-SG" smtClean="0"/>
              <a:t>29/5/2024</a:t>
            </a:fld>
            <a:endParaRPr lang="en-SG"/>
          </a:p>
        </p:txBody>
      </p:sp>
      <p:sp>
        <p:nvSpPr>
          <p:cNvPr id="5" name="Footer Placeholder 4">
            <a:extLst>
              <a:ext uri="{FF2B5EF4-FFF2-40B4-BE49-F238E27FC236}">
                <a16:creationId xmlns:a16="http://schemas.microsoft.com/office/drawing/2014/main" id="{ECAA0EBD-263A-255A-3296-D4AE7BEBAEFA}"/>
              </a:ext>
            </a:extLst>
          </p:cNvPr>
          <p:cNvSpPr>
            <a:spLocks noGrp="1"/>
          </p:cNvSpPr>
          <p:nvPr>
            <p:ph type="ftr" sz="quarter" idx="11"/>
          </p:nvPr>
        </p:nvSpPr>
        <p:spPr/>
        <p:txBody>
          <a:bodyPr/>
          <a:lstStyle/>
          <a:p>
            <a:endParaRPr lang="en-SG"/>
          </a:p>
        </p:txBody>
      </p:sp>
      <p:sp>
        <p:nvSpPr>
          <p:cNvPr id="6" name="Slide Number Placeholder 5">
            <a:extLst>
              <a:ext uri="{FF2B5EF4-FFF2-40B4-BE49-F238E27FC236}">
                <a16:creationId xmlns:a16="http://schemas.microsoft.com/office/drawing/2014/main" id="{5BAB6DE3-E6DF-C28F-6897-F95E966EA677}"/>
              </a:ext>
            </a:extLst>
          </p:cNvPr>
          <p:cNvSpPr>
            <a:spLocks noGrp="1"/>
          </p:cNvSpPr>
          <p:nvPr>
            <p:ph type="sldNum" sz="quarter" idx="12"/>
          </p:nvPr>
        </p:nvSpPr>
        <p:spPr/>
        <p:txBody>
          <a:bodyPr/>
          <a:lstStyle/>
          <a:p>
            <a:fld id="{D4EFB90D-7E73-45EB-A165-43FD14FE8B77}" type="slidenum">
              <a:rPr lang="en-SG" smtClean="0"/>
              <a:t>‹#›</a:t>
            </a:fld>
            <a:endParaRPr lang="en-SG"/>
          </a:p>
        </p:txBody>
      </p:sp>
    </p:spTree>
    <p:extLst>
      <p:ext uri="{BB962C8B-B14F-4D97-AF65-F5344CB8AC3E}">
        <p14:creationId xmlns:p14="http://schemas.microsoft.com/office/powerpoint/2010/main" val="3357565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2978914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628650" y="1369219"/>
            <a:ext cx="7886700" cy="3263504"/>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8868072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143000" y="2701528"/>
            <a:ext cx="6858000" cy="124182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05140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76006"/>
            <a:ext cx="2133600" cy="273844"/>
          </a:xfrm>
        </p:spPr>
        <p:txBody>
          <a:bodyPr/>
          <a:lstStyle>
            <a:lvl1pPr>
              <a:defRPr>
                <a:solidFill>
                  <a:schemeClr val="tx1"/>
                </a:solidFill>
              </a:defRPr>
            </a:lvl1pPr>
          </a:lstStyle>
          <a:p>
            <a:fld id="{967AC730-9919-47A1-94EB-FAFBFE2FD505}" type="slidenum">
              <a:rPr lang="en-MY" smtClean="0"/>
              <a:pPr/>
              <a:t>‹#›</a:t>
            </a:fld>
            <a:endParaRPr lang="en-MY"/>
          </a:p>
        </p:txBody>
      </p:sp>
      <p:pic>
        <p:nvPicPr>
          <p:cNvPr id="3" name="Picture 2" descr="A blue and white corner&#10;&#10;Description automatically generated">
            <a:extLst>
              <a:ext uri="{FF2B5EF4-FFF2-40B4-BE49-F238E27FC236}">
                <a16:creationId xmlns:a16="http://schemas.microsoft.com/office/drawing/2014/main" id="{BA1836E5-DAE9-4B88-67EE-28E1428CD9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0966601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88350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2585267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774458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137004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1342019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4330113A-755C-4F4C-9302-914E9F1B5058}"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951411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4330113A-755C-4F4C-9302-914E9F1B5058}"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21037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30113A-755C-4F4C-9302-914E9F1B5058}"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20132077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0638843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30113A-755C-4F4C-9302-914E9F1B5058}"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2458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4869656"/>
            <a:ext cx="2133600" cy="273844"/>
          </a:xfrm>
        </p:spPr>
        <p:txBody>
          <a:bodyPr/>
          <a:lstStyle>
            <a:lvl1pPr algn="r">
              <a:defRPr>
                <a:solidFill>
                  <a:schemeClr val="tx1"/>
                </a:solidFill>
              </a:defRPr>
            </a:lvl1pPr>
          </a:lstStyle>
          <a:p>
            <a:fld id="{967AC730-9919-47A1-94EB-FAFBFE2FD505}" type="slidenum">
              <a:rPr lang="en-MY" smtClean="0"/>
              <a:pPr/>
              <a:t>‹#›</a:t>
            </a:fld>
            <a:endParaRPr lang="en-MY"/>
          </a:p>
        </p:txBody>
      </p:sp>
      <p:pic>
        <p:nvPicPr>
          <p:cNvPr id="3" name="Picture 2" descr="A computer screen shot of a computer screen&#10;&#10;Description automatically generated">
            <a:extLst>
              <a:ext uri="{FF2B5EF4-FFF2-40B4-BE49-F238E27FC236}">
                <a16:creationId xmlns:a16="http://schemas.microsoft.com/office/drawing/2014/main" id="{C7EE557C-741C-1A64-205F-D4B06E1E34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41640070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3947262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4330113A-755C-4F4C-9302-914E9F1B5058}"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52CC7CD6-CB54-47C4-9FDC-39DAF680489E}" type="slidenum">
              <a:rPr lang="en-MY" smtClean="0"/>
              <a:t>‹#›</a:t>
            </a:fld>
            <a:endParaRPr lang="en-MY"/>
          </a:p>
        </p:txBody>
      </p:sp>
    </p:spTree>
    <p:extLst>
      <p:ext uri="{BB962C8B-B14F-4D97-AF65-F5344CB8AC3E}">
        <p14:creationId xmlns:p14="http://schemas.microsoft.com/office/powerpoint/2010/main" val="15431184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en-MY"/>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716792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6824217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8340723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03792308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0789E8C6-3A74-4F5B-9EFC-90458AC2F592}" type="datetimeFigureOut">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497075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0789E8C6-3A74-4F5B-9EFC-90458AC2F592}" type="datetimeFigureOut">
              <a:rPr lang="en-MY" smtClean="0"/>
              <a:t>29/5/2024</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3478070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89E8C6-3A74-4F5B-9EFC-90458AC2F592}" type="datetimeFigureOut">
              <a:rPr lang="en-MY" smtClean="0"/>
              <a:t>29/5/2024</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81534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2870622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Divider 1">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CD62E085-A3FF-FF88-D4D8-973D2C8DFA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691907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89E8C6-3A74-4F5B-9EFC-90458AC2F592}" type="datetimeFigureOut">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31403593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15923836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0789E8C6-3A74-4F5B-9EFC-90458AC2F592}" type="datetimeFigureOut">
              <a:rPr lang="en-MY" smtClean="0"/>
              <a:t>29/5/2024</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8653E00-DB3C-42BA-89B7-14228C70AA1C}" type="slidenum">
              <a:rPr lang="en-MY" smtClean="0"/>
              <a:t>‹#›</a:t>
            </a:fld>
            <a:endParaRPr lang="en-MY"/>
          </a:p>
        </p:txBody>
      </p:sp>
    </p:spTree>
    <p:extLst>
      <p:ext uri="{BB962C8B-B14F-4D97-AF65-F5344CB8AC3E}">
        <p14:creationId xmlns:p14="http://schemas.microsoft.com/office/powerpoint/2010/main" val="441426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Divider 2">
    <p:spTree>
      <p:nvGrpSpPr>
        <p:cNvPr id="1" name=""/>
        <p:cNvGrpSpPr/>
        <p:nvPr/>
      </p:nvGrpSpPr>
      <p:grpSpPr>
        <a:xfrm>
          <a:off x="0" y="0"/>
          <a:ext cx="0" cy="0"/>
          <a:chOff x="0" y="0"/>
          <a:chExt cx="0" cy="0"/>
        </a:xfrm>
      </p:grpSpPr>
      <p:pic>
        <p:nvPicPr>
          <p:cNvPr id="3" name="Picture 2" descr="A blue rectangular object with a white background&#10;&#10;Description automatically generated">
            <a:extLst>
              <a:ext uri="{FF2B5EF4-FFF2-40B4-BE49-F238E27FC236}">
                <a16:creationId xmlns:a16="http://schemas.microsoft.com/office/drawing/2014/main" id="{243A7E23-8169-35F8-B615-60243154C9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6645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ck Cover 1">
    <p:spTree>
      <p:nvGrpSpPr>
        <p:cNvPr id="1" name=""/>
        <p:cNvGrpSpPr/>
        <p:nvPr/>
      </p:nvGrpSpPr>
      <p:grpSpPr>
        <a:xfrm>
          <a:off x="0" y="0"/>
          <a:ext cx="0" cy="0"/>
          <a:chOff x="0" y="0"/>
          <a:chExt cx="0" cy="0"/>
        </a:xfrm>
      </p:grpSpPr>
      <p:pic>
        <p:nvPicPr>
          <p:cNvPr id="3" name="Picture 2" descr="A blue rectangle with a white background&#10;&#10;Description automatically generated">
            <a:extLst>
              <a:ext uri="{FF2B5EF4-FFF2-40B4-BE49-F238E27FC236}">
                <a16:creationId xmlns:a16="http://schemas.microsoft.com/office/drawing/2014/main" id="{9A50BBBD-9639-7196-D6C1-194E4C383A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63305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ck Cover 2">
    <p:spTree>
      <p:nvGrpSpPr>
        <p:cNvPr id="1" name=""/>
        <p:cNvGrpSpPr/>
        <p:nvPr/>
      </p:nvGrpSpPr>
      <p:grpSpPr>
        <a:xfrm>
          <a:off x="0" y="0"/>
          <a:ext cx="0" cy="0"/>
          <a:chOff x="0" y="0"/>
          <a:chExt cx="0" cy="0"/>
        </a:xfrm>
      </p:grpSpPr>
      <p:pic>
        <p:nvPicPr>
          <p:cNvPr id="4" name="Picture 3" descr="A blue screen with a cityscape&#10;&#10;Description automatically generated with medium confidence">
            <a:extLst>
              <a:ext uri="{FF2B5EF4-FFF2-40B4-BE49-F238E27FC236}">
                <a16:creationId xmlns:a16="http://schemas.microsoft.com/office/drawing/2014/main" id="{11E7FE61-BE10-8AE6-1BB7-E9E858417C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746798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1B61EB86-E031-4467-9A5D-C92E152B27B0}" type="datetime1">
              <a:rPr lang="en-MY" smtClean="0"/>
              <a:t>29/5/2024</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3843212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121FA060-5776-4F86-B295-5CF6700EF4EB}" type="datetime1">
              <a:rPr lang="en-MY" smtClean="0"/>
              <a:t>29/5/2024</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67AC730-9919-47A1-94EB-FAFBFE2FD505}" type="slidenum">
              <a:rPr lang="en-MY" smtClean="0"/>
              <a:t>‹#›</a:t>
            </a:fld>
            <a:endParaRPr lang="en-MY"/>
          </a:p>
        </p:txBody>
      </p:sp>
    </p:spTree>
    <p:extLst>
      <p:ext uri="{BB962C8B-B14F-4D97-AF65-F5344CB8AC3E}">
        <p14:creationId xmlns:p14="http://schemas.microsoft.com/office/powerpoint/2010/main" val="2468226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B16C4B4-2009-4C77-82DC-1C06A5E27381}" type="datetime1">
              <a:rPr lang="en-MY" smtClean="0"/>
              <a:t>29/5/2024</a:t>
            </a:fld>
            <a:endParaRPr lang="en-MY"/>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67AC730-9919-47A1-94EB-FAFBFE2FD505}" type="slidenum">
              <a:rPr lang="en-MY" smtClean="0"/>
              <a:t>‹#›</a:t>
            </a:fld>
            <a:endParaRPr lang="en-MY"/>
          </a:p>
        </p:txBody>
      </p:sp>
    </p:spTree>
    <p:extLst>
      <p:ext uri="{BB962C8B-B14F-4D97-AF65-F5344CB8AC3E}">
        <p14:creationId xmlns:p14="http://schemas.microsoft.com/office/powerpoint/2010/main" val="3289689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86" r:id="rId4"/>
    <p:sldLayoutId id="2147483687" r:id="rId5"/>
    <p:sldLayoutId id="2147483651" r:id="rId6"/>
    <p:sldLayoutId id="2147483673"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 id="2147483688" r:id="rId16"/>
    <p:sldLayoutId id="2147483689" r:id="rId17"/>
    <p:sldLayoutId id="2147483690" r:id="rId18"/>
    <p:sldLayoutId id="2147483691" r:id="rId19"/>
    <p:sldLayoutId id="2147483692" r:id="rId20"/>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330113A-755C-4F4C-9302-914E9F1B5058}"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52CC7CD6-CB54-47C4-9FDC-39DAF680489E}" type="slidenum">
              <a:rPr lang="en-MY" smtClean="0"/>
              <a:t>‹#›</a:t>
            </a:fld>
            <a:endParaRPr lang="en-MY"/>
          </a:p>
        </p:txBody>
      </p:sp>
    </p:spTree>
    <p:extLst>
      <p:ext uri="{BB962C8B-B14F-4D97-AF65-F5344CB8AC3E}">
        <p14:creationId xmlns:p14="http://schemas.microsoft.com/office/powerpoint/2010/main" val="1049089764"/>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0789E8C6-3A74-4F5B-9EFC-90458AC2F592}" type="datetimeFigureOut">
              <a:rPr lang="en-MY" smtClean="0"/>
              <a:t>29/5/2024</a:t>
            </a:fld>
            <a:endParaRPr lang="en-MY"/>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8653E00-DB3C-42BA-89B7-14228C70AA1C}" type="slidenum">
              <a:rPr lang="en-MY" smtClean="0"/>
              <a:t>‹#›</a:t>
            </a:fld>
            <a:endParaRPr lang="en-MY"/>
          </a:p>
        </p:txBody>
      </p:sp>
    </p:spTree>
    <p:extLst>
      <p:ext uri="{BB962C8B-B14F-4D97-AF65-F5344CB8AC3E}">
        <p14:creationId xmlns:p14="http://schemas.microsoft.com/office/powerpoint/2010/main" val="35065307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2333912" y="3194980"/>
            <a:ext cx="4476176" cy="507831"/>
          </a:xfrm>
          <a:prstGeom prst="rect">
            <a:avLst/>
          </a:prstGeom>
          <a:noFill/>
        </p:spPr>
        <p:txBody>
          <a:bodyPr wrap="square" rtlCol="0">
            <a:spAutoFit/>
          </a:bodyPr>
          <a:lstStyle/>
          <a:p>
            <a:pPr algn="ctr"/>
            <a:r>
              <a:rPr lang="en-US" sz="1350" dirty="0">
                <a:solidFill>
                  <a:schemeClr val="bg1"/>
                </a:solidFill>
                <a:latin typeface="Century Gothic" panose="020B0502020202020204" pitchFamily="34" charset="0"/>
                <a:cs typeface="Calibri" panose="020F0502020204030204" pitchFamily="34" charset="0"/>
              </a:rPr>
              <a:t>EXCELLENCE IN TECHNICAL VOCATIONAL EDUCATION TRAINING (TVET)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2857500" y="3667331"/>
            <a:ext cx="3429000" cy="362607"/>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TextBox 4">
            <a:extLst>
              <a:ext uri="{FF2B5EF4-FFF2-40B4-BE49-F238E27FC236}">
                <a16:creationId xmlns:a16="http://schemas.microsoft.com/office/drawing/2014/main" id="{3EEB91F8-B260-2710-504C-C3815DF60F25}"/>
              </a:ext>
            </a:extLst>
          </p:cNvPr>
          <p:cNvSpPr txBox="1"/>
          <p:nvPr/>
        </p:nvSpPr>
        <p:spPr>
          <a:xfrm>
            <a:off x="2995756" y="3710134"/>
            <a:ext cx="3152488" cy="300082"/>
          </a:xfrm>
          <a:prstGeom prst="rect">
            <a:avLst/>
          </a:prstGeom>
          <a:noFill/>
        </p:spPr>
        <p:txBody>
          <a:bodyPr wrap="square" rtlCol="0">
            <a:spAutoFit/>
          </a:bodyPr>
          <a:lstStyle/>
          <a:p>
            <a:pPr algn="ctr"/>
            <a:r>
              <a:rPr lang="en-US" sz="1350"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3285096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2284213" y="2482153"/>
            <a:ext cx="4575572" cy="646331"/>
          </a:xfrm>
          <a:prstGeom prst="rect">
            <a:avLst/>
          </a:prstGeom>
          <a:noFill/>
        </p:spPr>
        <p:txBody>
          <a:bodyPr wrap="square">
            <a:spAutoFit/>
          </a:bodyPr>
          <a:lstStyle/>
          <a:p>
            <a:pPr algn="ctr"/>
            <a:r>
              <a:rPr lang="en-US" sz="36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3672738" y="590048"/>
            <a:ext cx="1798524" cy="941784"/>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3910663" y="4055722"/>
            <a:ext cx="1322674" cy="357237"/>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5538" y="1048792"/>
            <a:ext cx="8266170" cy="738664"/>
          </a:xfrm>
          <a:prstGeom prst="rect">
            <a:avLst/>
          </a:prstGeom>
        </p:spPr>
        <p:txBody>
          <a:bodyPr wrap="square" lIns="91440" tIns="45720" rIns="91440" bIns="45720" anchor="t">
            <a:spAutoFit/>
          </a:bodyPr>
          <a:lstStyle/>
          <a:p>
            <a:pPr algn="ctr"/>
            <a:r>
              <a:rPr lang="en-US" sz="1400">
                <a:latin typeface="+mj-lt"/>
                <a:cs typeface="Arial"/>
              </a:rPr>
              <a:t>It is the responsibility of the entrant to ensure that all information provided in this entry form is true and correct. No changes, including the company name that is to be used for marketing collaterals, will be accepted by the </a:t>
            </a:r>
            <a:r>
              <a:rPr lang="en-US" sz="1400" err="1">
                <a:latin typeface="+mj-lt"/>
                <a:cs typeface="Arial"/>
              </a:rPr>
              <a:t>organiser</a:t>
            </a:r>
            <a:r>
              <a:rPr lang="en-US" sz="1400">
                <a:latin typeface="+mj-lt"/>
                <a:cs typeface="Arial"/>
              </a:rPr>
              <a:t> once the entry form has been submitted.</a:t>
            </a:r>
            <a:endParaRPr lang="en-US" sz="1400">
              <a:latin typeface="+mj-lt"/>
              <a:cs typeface="Arial" panose="020B0604020202020204" pitchFamily="34" charset="0"/>
            </a:endParaRPr>
          </a:p>
        </p:txBody>
      </p:sp>
      <p:graphicFrame>
        <p:nvGraphicFramePr>
          <p:cNvPr id="4" name="Table 8">
            <a:extLst>
              <a:ext uri="{FF2B5EF4-FFF2-40B4-BE49-F238E27FC236}">
                <a16:creationId xmlns:a16="http://schemas.microsoft.com/office/drawing/2014/main" id="{902DE7B1-1DEF-488F-236F-62EEF6F28979}"/>
              </a:ext>
            </a:extLst>
          </p:cNvPr>
          <p:cNvGraphicFramePr>
            <a:graphicFrameLocks noGrp="1"/>
          </p:cNvGraphicFramePr>
          <p:nvPr>
            <p:extLst>
              <p:ext uri="{D42A27DB-BD31-4B8C-83A1-F6EECF244321}">
                <p14:modId xmlns:p14="http://schemas.microsoft.com/office/powerpoint/2010/main" val="1658096803"/>
              </p:ext>
            </p:extLst>
          </p:nvPr>
        </p:nvGraphicFramePr>
        <p:xfrm>
          <a:off x="1085389" y="2285430"/>
          <a:ext cx="6970270" cy="1584176"/>
        </p:xfrm>
        <a:graphic>
          <a:graphicData uri="http://schemas.openxmlformats.org/drawingml/2006/table">
            <a:tbl>
              <a:tblPr firstRow="1" bandRow="1">
                <a:tableStyleId>{5C22544A-7EE6-4342-B048-85BDC9FD1C3A}</a:tableStyleId>
              </a:tblPr>
              <a:tblGrid>
                <a:gridCol w="3485135">
                  <a:extLst>
                    <a:ext uri="{9D8B030D-6E8A-4147-A177-3AD203B41FA5}">
                      <a16:colId xmlns:a16="http://schemas.microsoft.com/office/drawing/2014/main" val="2365144665"/>
                    </a:ext>
                  </a:extLst>
                </a:gridCol>
                <a:gridCol w="3485135">
                  <a:extLst>
                    <a:ext uri="{9D8B030D-6E8A-4147-A177-3AD203B41FA5}">
                      <a16:colId xmlns:a16="http://schemas.microsoft.com/office/drawing/2014/main" val="168321977"/>
                    </a:ext>
                  </a:extLst>
                </a:gridCol>
              </a:tblGrid>
              <a:tr h="903912">
                <a:tc>
                  <a:txBody>
                    <a:bodyPr/>
                    <a:lstStyle/>
                    <a:p>
                      <a:pPr>
                        <a:lnSpc>
                          <a:spcPct val="115000"/>
                        </a:lnSpc>
                        <a:spcBef>
                          <a:spcPts val="1200"/>
                        </a:spcBef>
                        <a:spcAft>
                          <a:spcPts val="1000"/>
                        </a:spcAft>
                      </a:pPr>
                      <a:r>
                        <a:rPr lang="en-AU" sz="1200" b="1" dirty="0">
                          <a:solidFill>
                            <a:srgbClr val="000000"/>
                          </a:solidFill>
                          <a:effectLst/>
                          <a:latin typeface="+mj-lt"/>
                          <a:ea typeface="Calibri"/>
                          <a:cs typeface="Arial"/>
                        </a:rPr>
                        <a:t>Your Organisation Name</a:t>
                      </a:r>
                      <a:endParaRPr lang="en-SG" sz="1200" b="1" dirty="0">
                        <a:effectLst/>
                        <a:latin typeface="+mj-lt"/>
                        <a:ea typeface="Calibri"/>
                        <a:cs typeface="Arial"/>
                      </a:endParaRPr>
                    </a:p>
                    <a:p>
                      <a:pPr>
                        <a:lnSpc>
                          <a:spcPct val="115000"/>
                        </a:lnSpc>
                        <a:spcBef>
                          <a:spcPts val="1200"/>
                        </a:spcBef>
                        <a:spcAft>
                          <a:spcPts val="1000"/>
                        </a:spcAft>
                      </a:pPr>
                      <a:r>
                        <a:rPr lang="en-AU" sz="1200" b="1" dirty="0">
                          <a:solidFill>
                            <a:srgbClr val="000000"/>
                          </a:solidFill>
                          <a:effectLst/>
                          <a:latin typeface="+mj-lt"/>
                          <a:ea typeface="Calibri"/>
                          <a:cs typeface="Arial"/>
                        </a:rPr>
                        <a:t>(This will be used for all </a:t>
                      </a:r>
                      <a:r>
                        <a:rPr lang="en-AU" sz="1200" b="1" u="sng" dirty="0">
                          <a:solidFill>
                            <a:srgbClr val="000000"/>
                          </a:solidFill>
                          <a:effectLst/>
                          <a:latin typeface="+mj-lt"/>
                          <a:ea typeface="Calibri"/>
                          <a:cs typeface="Arial"/>
                        </a:rPr>
                        <a:t>marketing collaterals)</a:t>
                      </a:r>
                      <a:endParaRPr lang="en-AU" sz="1200" b="1" dirty="0">
                        <a:solidFill>
                          <a:srgbClr val="000000"/>
                        </a:solidFill>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gn="ctr">
                        <a:lnSpc>
                          <a:spcPct val="100000"/>
                        </a:lnSpc>
                        <a:spcBef>
                          <a:spcPts val="0"/>
                        </a:spcBef>
                        <a:spcAft>
                          <a:spcPts val="0"/>
                        </a:spcAft>
                        <a:buNone/>
                      </a:pPr>
                      <a:r>
                        <a:rPr lang="en-AU" sz="1200" b="1" i="0" u="none" strike="noStrike" noProof="0" dirty="0">
                          <a:solidFill>
                            <a:srgbClr val="7F7F7F"/>
                          </a:solidFill>
                          <a:effectLst/>
                          <a:highlight>
                            <a:srgbClr val="D3D3D3"/>
                          </a:highlight>
                          <a:latin typeface="Century Gothic"/>
                        </a:rPr>
                        <a:t>e.g. XYZ Pte Ltd</a:t>
                      </a:r>
                      <a:r>
                        <a:rPr lang="en-SG" sz="1200" b="1" i="0" u="none" strike="noStrike" noProof="0" dirty="0">
                          <a:solidFill>
                            <a:schemeClr val="lt1"/>
                          </a:solidFill>
                          <a:effectLst/>
                          <a:highlight>
                            <a:srgbClr val="D3D3D3"/>
                          </a:highlight>
                          <a:latin typeface="Century Gothic"/>
                        </a:rPr>
                        <a:t>. </a:t>
                      </a:r>
                      <a:r>
                        <a:rPr lang="en-AU" sz="1200" b="1" i="0" u="none" strike="noStrike" noProof="0" dirty="0">
                          <a:solidFill>
                            <a:srgbClr val="7F7F7F"/>
                          </a:solidFill>
                          <a:effectLst/>
                          <a:highlight>
                            <a:srgbClr val="D3D3D3"/>
                          </a:highlight>
                          <a:latin typeface="Century Gothic"/>
                        </a:rPr>
                        <a:t>XYZ will be used across all marketing collaterals.</a:t>
                      </a:r>
                      <a:endParaRPr lang="en-AU" sz="1200" b="1" i="0" u="none" strike="noStrike" noProof="0" dirty="0">
                        <a:solidFill>
                          <a:srgbClr val="FFFFFF"/>
                        </a:solidFill>
                        <a:effectLst/>
                        <a:highlight>
                          <a:srgbClr val="D3D3D3"/>
                        </a:highlight>
                        <a:latin typeface="Century Gothic"/>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4509326"/>
                  </a:ext>
                </a:extLst>
              </a:tr>
              <a:tr h="340132">
                <a:tc>
                  <a:txBody>
                    <a:bodyPr/>
                    <a:lstStyle/>
                    <a:p>
                      <a:pPr lvl="0">
                        <a:lnSpc>
                          <a:spcPct val="114999"/>
                        </a:lnSpc>
                        <a:spcAft>
                          <a:spcPts val="1000"/>
                        </a:spcAft>
                        <a:buNone/>
                      </a:pPr>
                      <a:r>
                        <a:rPr lang="en-SG" sz="1200" b="1" i="0" u="none" strike="noStrike" baseline="0" noProof="0" err="1">
                          <a:solidFill>
                            <a:srgbClr val="000000"/>
                          </a:solidFill>
                          <a:effectLst/>
                          <a:latin typeface="Century Gothic"/>
                        </a:rPr>
                        <a:t>MyCoID</a:t>
                      </a:r>
                      <a:endParaRPr lang="en-SG" sz="1200" b="1" err="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7605458"/>
                  </a:ext>
                </a:extLst>
              </a:tr>
              <a:tr h="340132">
                <a:tc>
                  <a:txBody>
                    <a:bodyPr/>
                    <a:lstStyle/>
                    <a:p>
                      <a:pPr>
                        <a:lnSpc>
                          <a:spcPct val="115000"/>
                        </a:lnSpc>
                        <a:spcAft>
                          <a:spcPts val="1000"/>
                        </a:spcAft>
                      </a:pPr>
                      <a:r>
                        <a:rPr lang="en-AU" sz="1200" b="1" dirty="0">
                          <a:solidFill>
                            <a:srgbClr val="000000"/>
                          </a:solidFill>
                          <a:effectLst/>
                          <a:latin typeface="+mj-lt"/>
                          <a:ea typeface="Calibri"/>
                          <a:cs typeface="Arial"/>
                        </a:rPr>
                        <a:t>Category</a:t>
                      </a:r>
                      <a:endParaRPr lang="en-SG" sz="1200" b="1" dirty="0">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450215" indent="180340" algn="l">
                        <a:lnSpc>
                          <a:spcPct val="115000"/>
                        </a:lnSpc>
                        <a:spcBef>
                          <a:spcPts val="200"/>
                        </a:spcBef>
                        <a:spcAft>
                          <a:spcPts val="1000"/>
                        </a:spcAft>
                      </a:pPr>
                      <a:endParaRPr lang="en-SG" sz="1200" b="1">
                        <a:effectLst/>
                        <a:latin typeface="+mj-lt"/>
                        <a:ea typeface="Calibri"/>
                        <a:cs typeface="Arial"/>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56980662"/>
                  </a:ext>
                </a:extLst>
              </a:tr>
            </a:tbl>
          </a:graphicData>
        </a:graphic>
      </p:graphicFrame>
    </p:spTree>
    <p:extLst>
      <p:ext uri="{BB962C8B-B14F-4D97-AF65-F5344CB8AC3E}">
        <p14:creationId xmlns:p14="http://schemas.microsoft.com/office/powerpoint/2010/main" val="1817350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61373" y="912556"/>
            <a:ext cx="7816721" cy="3323987"/>
          </a:xfrm>
          <a:prstGeom prst="rect">
            <a:avLst/>
          </a:prstGeom>
        </p:spPr>
        <p:txBody>
          <a:bodyPr wrap="square" lIns="91440" tIns="45720" rIns="91440" bIns="45720" anchor="t">
            <a:spAutoFit/>
          </a:bodyPr>
          <a:lstStyle/>
          <a:p>
            <a:pPr algn="just"/>
            <a:r>
              <a:rPr lang="en-US" sz="1400" b="1" u="sng" dirty="0">
                <a:latin typeface="+mj-lt"/>
                <a:cs typeface="Arial"/>
              </a:rPr>
              <a:t>PROPOSAL GUIDELINES</a:t>
            </a:r>
            <a:endParaRPr lang="en-US" sz="1400" dirty="0">
              <a:latin typeface="+mj-lt"/>
              <a:cs typeface="Arial"/>
            </a:endParaRPr>
          </a:p>
          <a:p>
            <a:pPr marL="257175" indent="-257175" algn="just">
              <a:buFont typeface="+mj-lt"/>
              <a:buAutoNum type="arabicPeriod"/>
            </a:pPr>
            <a:r>
              <a:rPr lang="en-US" sz="1400" dirty="0">
                <a:latin typeface="+mj-lt"/>
                <a:cs typeface="Arial"/>
              </a:rPr>
              <a:t>Please refer to the Submission Guidelines available on the website for entry criteria and other specific requirements.</a:t>
            </a:r>
          </a:p>
          <a:p>
            <a:pPr marL="257175" indent="-257175" algn="just">
              <a:buAutoNum type="arabicPeriod"/>
            </a:pPr>
            <a:r>
              <a:rPr lang="en-US" sz="1400" dirty="0">
                <a:latin typeface="+mj-lt"/>
                <a:cs typeface="Arial"/>
              </a:rPr>
              <a:t>Any sensitive or confidential information is to be used for judging purposes only.</a:t>
            </a:r>
            <a:endParaRPr lang="en-US" dirty="0">
              <a:latin typeface="+mj-lt"/>
              <a:cs typeface="Arial"/>
            </a:endParaRPr>
          </a:p>
          <a:p>
            <a:pPr marL="257175" indent="-257175" algn="just">
              <a:buAutoNum type="arabicPeriod"/>
            </a:pPr>
            <a:r>
              <a:rPr lang="en-GB" sz="1400" dirty="0">
                <a:latin typeface="+mj-lt"/>
                <a:cs typeface="Arial"/>
              </a:rPr>
              <a:t>You</a:t>
            </a:r>
            <a:r>
              <a:rPr lang="en-GB" sz="1400" dirty="0">
                <a:ea typeface="+mn-lt"/>
                <a:cs typeface="Arial"/>
              </a:rPr>
              <a:t> are restricted from using your own entry template with your company branding; please only use what is provided.</a:t>
            </a:r>
            <a:endParaRPr lang="en-US" dirty="0">
              <a:latin typeface="+mj-lt"/>
              <a:cs typeface="Arial"/>
            </a:endParaRPr>
          </a:p>
          <a:p>
            <a:pPr marL="257175" indent="-257175" algn="just">
              <a:buAutoNum type="arabicPeriod"/>
            </a:pPr>
            <a:r>
              <a:rPr lang="en-US" sz="1400" dirty="0">
                <a:latin typeface="+mj-lt"/>
                <a:cs typeface="Arial"/>
              </a:rPr>
              <a:t>Please use only Arial, 10pt font size, and ensure the file size does not exceed 20MB.</a:t>
            </a:r>
            <a:endParaRPr lang="en-US" dirty="0">
              <a:latin typeface="+mj-lt"/>
              <a:cs typeface="Arial"/>
            </a:endParaRPr>
          </a:p>
          <a:p>
            <a:pPr marL="257175" indent="-257175" algn="just">
              <a:buFontTx/>
              <a:buAutoNum type="arabicPeriod"/>
            </a:pPr>
            <a:r>
              <a:rPr lang="en-US" sz="1400" dirty="0">
                <a:latin typeface="+mj-lt"/>
                <a:cs typeface="Arial"/>
              </a:rPr>
              <a:t>Every segment of the proposal needs to be provided with detailed information listed. </a:t>
            </a:r>
          </a:p>
          <a:p>
            <a:pPr marL="257175" indent="-257175" algn="just">
              <a:buFont typeface="+mj-lt"/>
              <a:buAutoNum type="arabicPeriod"/>
            </a:pPr>
            <a:r>
              <a:rPr lang="en-US" sz="1400" dirty="0">
                <a:latin typeface="+mj-lt"/>
                <a:cs typeface="Arial"/>
              </a:rPr>
              <a:t>Please follow the sequence of the form (Segment 1 – Segment 4).</a:t>
            </a:r>
            <a:endParaRPr lang="en-US" sz="1400" dirty="0">
              <a:latin typeface="+mj-lt"/>
              <a:cs typeface="Arial" panose="020B0604020202020204" pitchFamily="34" charset="0"/>
            </a:endParaRPr>
          </a:p>
          <a:p>
            <a:pPr algn="just"/>
            <a:endParaRPr lang="en-US" sz="1400" dirty="0">
              <a:solidFill>
                <a:schemeClr val="accent2">
                  <a:lumMod val="75000"/>
                </a:schemeClr>
              </a:solidFill>
              <a:latin typeface="+mj-lt"/>
              <a:cs typeface="Arial" panose="020B0604020202020204" pitchFamily="34" charset="0"/>
            </a:endParaRPr>
          </a:p>
          <a:p>
            <a:pPr algn="just"/>
            <a:r>
              <a:rPr lang="en-US" sz="1400" b="1" u="sng" dirty="0">
                <a:latin typeface="+mj-lt"/>
                <a:cs typeface="Arial"/>
              </a:rPr>
              <a:t>HOW TO SUBMIT :</a:t>
            </a:r>
          </a:p>
          <a:p>
            <a:pPr marL="257175" indent="-257175" algn="just">
              <a:buFont typeface="+mj-lt"/>
              <a:buAutoNum type="arabicPeriod"/>
            </a:pPr>
            <a:r>
              <a:rPr lang="en-US" sz="1400" dirty="0">
                <a:latin typeface="+mj-lt"/>
                <a:cs typeface="Arial"/>
              </a:rPr>
              <a:t>Once you are ready to submit your nomination, please save this file as a PDF document.</a:t>
            </a:r>
          </a:p>
          <a:p>
            <a:pPr marL="257175" indent="-257175" algn="just">
              <a:buFont typeface="+mj-lt"/>
              <a:buAutoNum type="arabicPeriod"/>
            </a:pPr>
            <a:r>
              <a:rPr lang="en-US" sz="1400" dirty="0">
                <a:latin typeface="+mj-lt"/>
                <a:cs typeface="Arial"/>
              </a:rPr>
              <a:t>All information, infographics, and supporting documents must be compiled into your award proposal. </a:t>
            </a:r>
          </a:p>
        </p:txBody>
      </p:sp>
    </p:spTree>
    <p:extLst>
      <p:ext uri="{BB962C8B-B14F-4D97-AF65-F5344CB8AC3E}">
        <p14:creationId xmlns:p14="http://schemas.microsoft.com/office/powerpoint/2010/main" val="30590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980479" y="1561202"/>
            <a:ext cx="4575572" cy="461665"/>
          </a:xfrm>
          <a:prstGeom prst="rect">
            <a:avLst/>
          </a:prstGeom>
          <a:noFill/>
        </p:spPr>
        <p:txBody>
          <a:bodyPr wrap="square">
            <a:spAutoFit/>
          </a:bodyPr>
          <a:lstStyle/>
          <a:p>
            <a:pPr algn="l"/>
            <a:r>
              <a:rPr lang="en-US" sz="2400" spc="300" dirty="0">
                <a:solidFill>
                  <a:schemeClr val="bg1"/>
                </a:solidFill>
                <a:latin typeface="Century Gothic" panose="020B0502020202020204" pitchFamily="34" charset="0"/>
              </a:rPr>
              <a:t>EXCELLENCE IN </a:t>
            </a:r>
          </a:p>
        </p:txBody>
      </p:sp>
      <p:sp>
        <p:nvSpPr>
          <p:cNvPr id="5" name="TextBox 4">
            <a:extLst>
              <a:ext uri="{FF2B5EF4-FFF2-40B4-BE49-F238E27FC236}">
                <a16:creationId xmlns:a16="http://schemas.microsoft.com/office/drawing/2014/main" id="{B0D2EA54-9FC7-E8B0-78EA-300EB9E45FA5}"/>
              </a:ext>
            </a:extLst>
          </p:cNvPr>
          <p:cNvSpPr txBox="1"/>
          <p:nvPr/>
        </p:nvSpPr>
        <p:spPr>
          <a:xfrm>
            <a:off x="980479" y="1929617"/>
            <a:ext cx="4930464" cy="1938992"/>
          </a:xfrm>
          <a:prstGeom prst="rect">
            <a:avLst/>
          </a:prstGeom>
          <a:noFill/>
        </p:spPr>
        <p:txBody>
          <a:bodyPr wrap="square">
            <a:spAutoFit/>
          </a:bodyPr>
          <a:lstStyle/>
          <a:p>
            <a:r>
              <a:rPr lang="en-US" sz="3000" b="1" spc="300" dirty="0">
                <a:solidFill>
                  <a:srgbClr val="FFFFFF"/>
                </a:solidFill>
                <a:latin typeface="Century Gothic"/>
                <a:cs typeface="Segoe UI"/>
              </a:rPr>
              <a:t>TECHNICAL VOCATIONAL </a:t>
            </a:r>
            <a:endParaRPr lang="en-US" sz="3000" spc="300" dirty="0">
              <a:solidFill>
                <a:srgbClr val="FFFFFF"/>
              </a:solidFill>
              <a:latin typeface="Century Gothic"/>
              <a:cs typeface="Segoe UI"/>
            </a:endParaRPr>
          </a:p>
          <a:p>
            <a:r>
              <a:rPr lang="en-US" sz="3000" b="1" spc="300" dirty="0">
                <a:solidFill>
                  <a:srgbClr val="FFFFFF"/>
                </a:solidFill>
                <a:latin typeface="Century Gothic"/>
                <a:cs typeface="Segoe UI"/>
              </a:rPr>
              <a:t>EDUCATION TRAINING (TVET) AWARD</a:t>
            </a:r>
            <a:endParaRPr lang="en-US" sz="3000" spc="300" dirty="0">
              <a:solidFill>
                <a:srgbClr val="FFFFFF"/>
              </a:solidFill>
              <a:latin typeface="Century Gothic"/>
              <a:cs typeface="Segoe UI"/>
            </a:endParaRPr>
          </a:p>
        </p:txBody>
      </p:sp>
    </p:spTree>
    <p:extLst>
      <p:ext uri="{BB962C8B-B14F-4D97-AF65-F5344CB8AC3E}">
        <p14:creationId xmlns:p14="http://schemas.microsoft.com/office/powerpoint/2010/main" val="8244133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B07E60-4921-33C6-9E1A-B5FC744D7912}"/>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5</a:t>
            </a:fld>
            <a:endParaRPr lang="en-MY"/>
          </a:p>
        </p:txBody>
      </p:sp>
      <p:sp>
        <p:nvSpPr>
          <p:cNvPr id="5" name="TextBox 30">
            <a:extLst>
              <a:ext uri="{FF2B5EF4-FFF2-40B4-BE49-F238E27FC236}">
                <a16:creationId xmlns:a16="http://schemas.microsoft.com/office/drawing/2014/main" id="{6F9236CA-FE87-7AD7-D051-439D8B1A7FC1}"/>
              </a:ext>
            </a:extLst>
          </p:cNvPr>
          <p:cNvSpPr txBox="1"/>
          <p:nvPr/>
        </p:nvSpPr>
        <p:spPr>
          <a:xfrm>
            <a:off x="282003" y="1319020"/>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1: </a:t>
            </a:r>
            <a:endParaRPr lang="en-US" b="1" dirty="0">
              <a:ea typeface="+mn-lt"/>
              <a:cs typeface="+mn-lt"/>
            </a:endParaRPr>
          </a:p>
          <a:p>
            <a:pPr algn="just"/>
            <a:r>
              <a:rPr lang="en-US" sz="1400" b="1" dirty="0">
                <a:ea typeface="+mn-lt"/>
                <a:cs typeface="+mn-lt"/>
              </a:rPr>
              <a:t>Please provide an overview of TVET training that aligns with your business objective (20%)</a:t>
            </a:r>
            <a:endParaRPr lang="en-US" b="1" dirty="0"/>
          </a:p>
        </p:txBody>
      </p:sp>
      <p:sp>
        <p:nvSpPr>
          <p:cNvPr id="6" name="TextBox 5">
            <a:extLst>
              <a:ext uri="{FF2B5EF4-FFF2-40B4-BE49-F238E27FC236}">
                <a16:creationId xmlns:a16="http://schemas.microsoft.com/office/drawing/2014/main" id="{242AD762-F657-E05C-2830-AB0843951E6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46967CC6-8B1F-15A2-C774-775F5937B6DE}"/>
              </a:ext>
            </a:extLst>
          </p:cNvPr>
          <p:cNvSpPr txBox="1"/>
          <p:nvPr/>
        </p:nvSpPr>
        <p:spPr>
          <a:xfrm>
            <a:off x="282003" y="795800"/>
            <a:ext cx="857650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TECHNICAL VOCATIONAL EDUCATION TRAINING (TVET) AWARD: EMPLOYER</a:t>
            </a:r>
            <a:endParaRPr lang="en-US" sz="1400" dirty="0">
              <a:ea typeface="+mn-lt"/>
              <a:cs typeface="+mn-lt"/>
            </a:endParaRPr>
          </a:p>
        </p:txBody>
      </p:sp>
    </p:spTree>
    <p:extLst>
      <p:ext uri="{BB962C8B-B14F-4D97-AF65-F5344CB8AC3E}">
        <p14:creationId xmlns:p14="http://schemas.microsoft.com/office/powerpoint/2010/main" val="2408769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C78717-5B62-A5DC-8773-97E1E0BF262E}"/>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6</a:t>
            </a:fld>
            <a:endParaRPr lang="en-MY"/>
          </a:p>
        </p:txBody>
      </p:sp>
      <p:sp>
        <p:nvSpPr>
          <p:cNvPr id="16" name="TextBox 30">
            <a:extLst>
              <a:ext uri="{FF2B5EF4-FFF2-40B4-BE49-F238E27FC236}">
                <a16:creationId xmlns:a16="http://schemas.microsoft.com/office/drawing/2014/main" id="{2BB033C2-A7CD-F44B-142D-369747FB9D87}"/>
              </a:ext>
            </a:extLst>
          </p:cNvPr>
          <p:cNvSpPr txBox="1"/>
          <p:nvPr/>
        </p:nvSpPr>
        <p:spPr>
          <a:xfrm>
            <a:off x="282002" y="1319022"/>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2: </a:t>
            </a:r>
            <a:endParaRPr lang="en-US" b="1" dirty="0">
              <a:ea typeface="+mn-lt"/>
              <a:cs typeface="+mn-lt"/>
            </a:endParaRPr>
          </a:p>
          <a:p>
            <a:pPr algn="just"/>
            <a:r>
              <a:rPr lang="en-US" sz="1400" b="1" dirty="0">
                <a:ea typeface="+mn-lt"/>
                <a:cs typeface="+mn-lt"/>
              </a:rPr>
              <a:t>Please provide an explanation on the trainings designed (20%)</a:t>
            </a:r>
            <a:endParaRPr lang="en-US" b="1" dirty="0"/>
          </a:p>
        </p:txBody>
      </p:sp>
      <p:sp>
        <p:nvSpPr>
          <p:cNvPr id="18" name="TextBox 17">
            <a:extLst>
              <a:ext uri="{FF2B5EF4-FFF2-40B4-BE49-F238E27FC236}">
                <a16:creationId xmlns:a16="http://schemas.microsoft.com/office/drawing/2014/main" id="{26F40C0A-10D5-4059-8F91-BE170FDA5C3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7B9948D1-4E02-ED30-B477-0B29C49A05A6}"/>
              </a:ext>
            </a:extLst>
          </p:cNvPr>
          <p:cNvSpPr txBox="1"/>
          <p:nvPr/>
        </p:nvSpPr>
        <p:spPr>
          <a:xfrm>
            <a:off x="282003" y="795802"/>
            <a:ext cx="857650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 </a:t>
            </a:r>
            <a:r>
              <a:rPr lang="en-US" sz="1400" b="1" dirty="0">
                <a:ea typeface="+mn-lt"/>
                <a:cs typeface="+mn-lt"/>
              </a:rPr>
              <a:t>IN TECHNICAL VOCATIONAL EDUCATION TRAINING (TVET) AWARD: EMPLOYER</a:t>
            </a:r>
            <a:endParaRPr lang="en-US" sz="1400" dirty="0">
              <a:ea typeface="+mn-lt"/>
              <a:cs typeface="+mn-lt"/>
            </a:endParaRPr>
          </a:p>
        </p:txBody>
      </p:sp>
    </p:spTree>
    <p:extLst>
      <p:ext uri="{BB962C8B-B14F-4D97-AF65-F5344CB8AC3E}">
        <p14:creationId xmlns:p14="http://schemas.microsoft.com/office/powerpoint/2010/main" val="16131044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C78717-5B62-A5DC-8773-97E1E0BF262E}"/>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7</a:t>
            </a:fld>
            <a:endParaRPr lang="en-MY"/>
          </a:p>
        </p:txBody>
      </p:sp>
      <p:sp>
        <p:nvSpPr>
          <p:cNvPr id="12" name="TextBox 30">
            <a:extLst>
              <a:ext uri="{FF2B5EF4-FFF2-40B4-BE49-F238E27FC236}">
                <a16:creationId xmlns:a16="http://schemas.microsoft.com/office/drawing/2014/main" id="{64768351-965F-23FD-62D1-5A379A57012B}"/>
              </a:ext>
            </a:extLst>
          </p:cNvPr>
          <p:cNvSpPr txBox="1"/>
          <p:nvPr/>
        </p:nvSpPr>
        <p:spPr>
          <a:xfrm>
            <a:off x="282002" y="1319024"/>
            <a:ext cx="8568000" cy="523220"/>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3: </a:t>
            </a:r>
            <a:endParaRPr lang="en-US" b="1" dirty="0">
              <a:ea typeface="+mn-lt"/>
              <a:cs typeface="+mn-lt"/>
            </a:endParaRPr>
          </a:p>
          <a:p>
            <a:pPr algn="just"/>
            <a:r>
              <a:rPr lang="en-US" sz="1400" b="1" dirty="0">
                <a:ea typeface="+mn-lt"/>
                <a:cs typeface="+mn-lt"/>
              </a:rPr>
              <a:t>Please provide an implementation plan, measurement and effectiveness of the trainings (30%)</a:t>
            </a:r>
            <a:endParaRPr lang="en-US" b="1" dirty="0"/>
          </a:p>
        </p:txBody>
      </p:sp>
      <p:sp>
        <p:nvSpPr>
          <p:cNvPr id="14" name="TextBox 13">
            <a:extLst>
              <a:ext uri="{FF2B5EF4-FFF2-40B4-BE49-F238E27FC236}">
                <a16:creationId xmlns:a16="http://schemas.microsoft.com/office/drawing/2014/main" id="{AF4CB8D7-D88F-3988-BCD0-95A6554210D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46E61A5E-D23F-737F-A1C9-6AA2E50D25E7}"/>
              </a:ext>
            </a:extLst>
          </p:cNvPr>
          <p:cNvSpPr txBox="1"/>
          <p:nvPr/>
        </p:nvSpPr>
        <p:spPr>
          <a:xfrm>
            <a:off x="282003" y="795803"/>
            <a:ext cx="857650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TECHNICAL VOCATIONAL EDUCATION TRAINING (TVET) AWARD: EMPLOYER</a:t>
            </a:r>
            <a:endParaRPr lang="en-US" sz="1400" dirty="0">
              <a:ea typeface="+mn-lt"/>
              <a:cs typeface="+mn-lt"/>
            </a:endParaRPr>
          </a:p>
        </p:txBody>
      </p:sp>
    </p:spTree>
    <p:extLst>
      <p:ext uri="{BB962C8B-B14F-4D97-AF65-F5344CB8AC3E}">
        <p14:creationId xmlns:p14="http://schemas.microsoft.com/office/powerpoint/2010/main" val="4249718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0">
            <a:extLst>
              <a:ext uri="{FF2B5EF4-FFF2-40B4-BE49-F238E27FC236}">
                <a16:creationId xmlns:a16="http://schemas.microsoft.com/office/drawing/2014/main" id="{2135016F-A94D-011D-A789-AC642CBD0E87}"/>
              </a:ext>
            </a:extLst>
          </p:cNvPr>
          <p:cNvSpPr txBox="1"/>
          <p:nvPr/>
        </p:nvSpPr>
        <p:spPr>
          <a:xfrm>
            <a:off x="282003" y="1317077"/>
            <a:ext cx="8568000" cy="738664"/>
          </a:xfrm>
          <a:prstGeom prst="rect">
            <a:avLst/>
          </a:prstGeom>
          <a:noFill/>
          <a:ln>
            <a:solidFill>
              <a:schemeClr val="tx1"/>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sz="1400" b="1" dirty="0">
                <a:ea typeface="+mn-lt"/>
                <a:cs typeface="+mn-lt"/>
              </a:rPr>
              <a:t>Segment 4: </a:t>
            </a:r>
            <a:endParaRPr lang="en-US" b="1" dirty="0"/>
          </a:p>
          <a:p>
            <a:pPr algn="just"/>
            <a:r>
              <a:rPr lang="en-US" sz="1400" b="1" dirty="0">
                <a:ea typeface="+mn-lt"/>
                <a:cs typeface="+mn-lt"/>
              </a:rPr>
              <a:t>Please provide the impact of the trainings towards business sustainability of your </a:t>
            </a:r>
            <a:r>
              <a:rPr lang="en-US" sz="1400" b="1" dirty="0" err="1">
                <a:ea typeface="+mn-lt"/>
                <a:cs typeface="+mn-lt"/>
              </a:rPr>
              <a:t>organisation</a:t>
            </a:r>
            <a:r>
              <a:rPr lang="en-US" sz="1400" b="1" dirty="0">
                <a:ea typeface="+mn-lt"/>
                <a:cs typeface="+mn-lt"/>
              </a:rPr>
              <a:t> (30%)</a:t>
            </a:r>
            <a:endParaRPr lang="en-US" b="1" dirty="0"/>
          </a:p>
        </p:txBody>
      </p:sp>
      <p:sp>
        <p:nvSpPr>
          <p:cNvPr id="2" name="Slide Number Placeholder 1">
            <a:extLst>
              <a:ext uri="{FF2B5EF4-FFF2-40B4-BE49-F238E27FC236}">
                <a16:creationId xmlns:a16="http://schemas.microsoft.com/office/drawing/2014/main" id="{E2C78717-5B62-A5DC-8773-97E1E0BF262E}"/>
              </a:ext>
            </a:extLst>
          </p:cNvPr>
          <p:cNvSpPr>
            <a:spLocks noGrp="1"/>
          </p:cNvSpPr>
          <p:nvPr>
            <p:ph type="sldNum" sz="quarter" idx="4294967295"/>
          </p:nvPr>
        </p:nvSpPr>
        <p:spPr>
          <a:xfrm>
            <a:off x="7010400" y="4875213"/>
            <a:ext cx="2133600" cy="274637"/>
          </a:xfrm>
        </p:spPr>
        <p:txBody>
          <a:bodyPr/>
          <a:lstStyle/>
          <a:p>
            <a:fld id="{967AC730-9919-47A1-94EB-FAFBFE2FD505}" type="slidenum">
              <a:rPr lang="en-MY" smtClean="0"/>
              <a:pPr/>
              <a:t>8</a:t>
            </a:fld>
            <a:endParaRPr lang="en-MY"/>
          </a:p>
        </p:txBody>
      </p:sp>
      <p:sp>
        <p:nvSpPr>
          <p:cNvPr id="14" name="TextBox 13">
            <a:extLst>
              <a:ext uri="{FF2B5EF4-FFF2-40B4-BE49-F238E27FC236}">
                <a16:creationId xmlns:a16="http://schemas.microsoft.com/office/drawing/2014/main" id="{AF4CB8D7-D88F-3988-BCD0-95A6554210DD}"/>
              </a:ext>
            </a:extLst>
          </p:cNvPr>
          <p:cNvSpPr txBox="1"/>
          <p:nvPr/>
        </p:nvSpPr>
        <p:spPr>
          <a:xfrm>
            <a:off x="467544" y="3823239"/>
            <a:ext cx="7992888" cy="558230"/>
          </a:xfrm>
          <a:prstGeom prst="rect">
            <a:avLst/>
          </a:prstGeom>
          <a:noFill/>
        </p:spPr>
        <p:txBody>
          <a:bodyPr wrap="square" lIns="91440" tIns="45720" rIns="91440" bIns="45720" anchor="t">
            <a:spAutoFit/>
          </a:body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3" name="TextBox 2">
            <a:extLst>
              <a:ext uri="{FF2B5EF4-FFF2-40B4-BE49-F238E27FC236}">
                <a16:creationId xmlns:a16="http://schemas.microsoft.com/office/drawing/2014/main" id="{46E61A5E-D23F-737F-A1C9-6AA2E50D25E7}"/>
              </a:ext>
            </a:extLst>
          </p:cNvPr>
          <p:cNvSpPr txBox="1"/>
          <p:nvPr/>
        </p:nvSpPr>
        <p:spPr>
          <a:xfrm>
            <a:off x="282003" y="795806"/>
            <a:ext cx="8576504" cy="307777"/>
          </a:xfrm>
          <a:prstGeom prst="rect">
            <a:avLst/>
          </a:prstGeom>
          <a:noFill/>
          <a:ln>
            <a:noFill/>
          </a:ln>
        </p:spPr>
        <p:txBody>
          <a:bodyPr wrap="square" lIns="91440" tIns="45720" rIns="91440" bIns="45720" anchor="t">
            <a:spAutoFit/>
          </a:bodyPr>
          <a:lstStyle/>
          <a:p>
            <a:pPr algn="just"/>
            <a:r>
              <a:rPr lang="en-US" sz="1400" b="1" dirty="0">
                <a:latin typeface="Century Gothic"/>
              </a:rPr>
              <a:t>EXCELLENCE</a:t>
            </a:r>
            <a:r>
              <a:rPr lang="en-US" sz="1400" b="1" dirty="0">
                <a:ea typeface="+mn-lt"/>
                <a:cs typeface="+mn-lt"/>
              </a:rPr>
              <a:t> IN TECHNICAL VOCATIONAL EDUCATION TRAINING (TVET) AWARD: EMPLOYER</a:t>
            </a:r>
            <a:endParaRPr lang="en-US" sz="1400" dirty="0">
              <a:ea typeface="+mn-lt"/>
              <a:cs typeface="+mn-lt"/>
            </a:endParaRPr>
          </a:p>
        </p:txBody>
      </p:sp>
    </p:spTree>
    <p:extLst>
      <p:ext uri="{BB962C8B-B14F-4D97-AF65-F5344CB8AC3E}">
        <p14:creationId xmlns:p14="http://schemas.microsoft.com/office/powerpoint/2010/main" val="477258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E40EF-3A0E-8027-16B0-8A0911C682D7}"/>
              </a:ext>
            </a:extLst>
          </p:cNvPr>
          <p:cNvSpPr/>
          <p:nvPr/>
        </p:nvSpPr>
        <p:spPr>
          <a:xfrm>
            <a:off x="437828" y="1025660"/>
            <a:ext cx="8266170" cy="387798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entury Gothic"/>
                <a:ea typeface="+mn-ea"/>
                <a:cs typeface="+mn-cs"/>
              </a:rPr>
              <a:t>DECLARATION </a:t>
            </a:r>
          </a:p>
          <a:p>
            <a:pPr marL="0" marR="0" lvl="0" indent="0" algn="just"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entury Gothic"/>
                <a:ea typeface="+mn-ea"/>
                <a:cs typeface="+mn-cs"/>
              </a:rPr>
            </a:br>
            <a:r>
              <a:rPr kumimoji="0" lang="en-US" sz="1200" b="0" i="0" u="none" strike="noStrike" kern="1200" cap="none" spc="0" normalizeH="0" baseline="0" noProof="0" dirty="0">
                <a:ln>
                  <a:noFill/>
                </a:ln>
                <a:solidFill>
                  <a:prstClr val="black"/>
                </a:solidFill>
                <a:effectLst/>
                <a:uLnTx/>
                <a:uFillTx/>
                <a:latin typeface="Century Gothic"/>
                <a:ea typeface="+mn-lt"/>
                <a:cs typeface="+mn-lt"/>
              </a:rPr>
              <a:t>  The company hereby agrees to the terms and conditions and confirms that the company is eligible to participate in the HRD Awards 2024. The company further confirms that all information and/or data provided are accurate and true and agrees that a representative from the company will be available to clarify any information if required by the judging panel. The company understands and accepts that the judges’ decision is final and conclusive and that no appeals shall be permitted. HRD Corp hereby reserves the right to reject any submissions which are incomplete and/or incorrect that is submitted beyond the deadline and/or any other reason as HRD Corp deems fit.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[Digital Company Stamp]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Endorsed by CHRO/CEO/Director :   </a:t>
            </a:r>
            <a:br>
              <a:rPr kumimoji="0" lang="en-MY" sz="1200" b="0" i="0" u="none" strike="noStrike" kern="1200" cap="none" spc="0" normalizeH="0" baseline="0" noProof="0" dirty="0">
                <a:ln>
                  <a:noFill/>
                </a:ln>
                <a:solidFill>
                  <a:prstClr val="black"/>
                </a:solidFill>
                <a:effectLst/>
                <a:uLnTx/>
                <a:uFillTx/>
                <a:latin typeface="Century Gothic"/>
                <a:ea typeface="+mn-ea"/>
                <a:cs typeface="+mn-cs"/>
              </a:rPr>
            </a:b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Name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MY" sz="1200" b="0" i="0" u="none" strike="noStrike" kern="1200" cap="none" spc="0" normalizeH="0" baseline="0" noProof="0" dirty="0">
                <a:ln>
                  <a:noFill/>
                </a:ln>
                <a:solidFill>
                  <a:prstClr val="black"/>
                </a:solidFill>
                <a:effectLst/>
                <a:uLnTx/>
                <a:uFillTx/>
                <a:latin typeface="Century Gothic"/>
                <a:ea typeface="+mn-ea"/>
                <a:cs typeface="+mn-cs"/>
              </a:rPr>
              <a:t>Date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MY" sz="1200" b="0" i="0" u="none" strike="noStrike" kern="1200" cap="none" spc="0" normalizeH="0" baseline="0" noProof="0" dirty="0">
              <a:ln>
                <a:noFill/>
              </a:ln>
              <a:solidFill>
                <a:prstClr val="black"/>
              </a:solidFill>
              <a:effectLst/>
              <a:uLnTx/>
              <a:uFillTx/>
              <a:latin typeface="Century Gothic"/>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dirty="0">
                <a:ln>
                  <a:noFill/>
                </a:ln>
                <a:solidFill>
                  <a:prstClr val="black"/>
                </a:solidFill>
                <a:effectLst/>
                <a:uLnTx/>
                <a:uFillTx/>
                <a:latin typeface="Century Gothic"/>
                <a:ea typeface="+mn-ea"/>
                <a:cs typeface="+mn-cs"/>
              </a:rPr>
              <a:t>-THE END- </a:t>
            </a:r>
            <a:endParaRPr kumimoji="0" lang="en-US" sz="1200" b="1" i="0" u="none" strike="noStrike" kern="1200" cap="none" spc="0" normalizeH="0" baseline="0" noProof="0" dirty="0">
              <a:ln>
                <a:noFill/>
              </a:ln>
              <a:solidFill>
                <a:prstClr val="black"/>
              </a:solidFill>
              <a:effectLst/>
              <a:uLnTx/>
              <a:uFillTx/>
              <a:latin typeface="Century Gothic"/>
              <a:ea typeface="+mn-ea"/>
              <a:cs typeface="Arial"/>
            </a:endParaRPr>
          </a:p>
        </p:txBody>
      </p:sp>
      <p:sp>
        <p:nvSpPr>
          <p:cNvPr id="3" name="Rectangle 2">
            <a:extLst>
              <a:ext uri="{FF2B5EF4-FFF2-40B4-BE49-F238E27FC236}">
                <a16:creationId xmlns:a16="http://schemas.microsoft.com/office/drawing/2014/main" id="{6B9D9B04-355D-97EA-ACCD-17CDEA6056B0}"/>
              </a:ext>
            </a:extLst>
          </p:cNvPr>
          <p:cNvSpPr/>
          <p:nvPr/>
        </p:nvSpPr>
        <p:spPr>
          <a:xfrm>
            <a:off x="519406" y="1410825"/>
            <a:ext cx="256447" cy="259304"/>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a:ea typeface="+mn-ea"/>
              <a:cs typeface="+mn-cs"/>
            </a:endParaRPr>
          </a:p>
        </p:txBody>
      </p:sp>
    </p:spTree>
    <p:extLst>
      <p:ext uri="{BB962C8B-B14F-4D97-AF65-F5344CB8AC3E}">
        <p14:creationId xmlns:p14="http://schemas.microsoft.com/office/powerpoint/2010/main" val="11233733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241e15c1-3a34-4265-a80a-a23976aa83bb" xsi:nil="true"/>
    <lcf76f155ced4ddcb4097134ff3c332f xmlns="f624cb31-48bf-4a84-9bfc-90aaeeece69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16BC1F06B8F354587DBE366053ECA46" ma:contentTypeVersion="13" ma:contentTypeDescription="Create a new document." ma:contentTypeScope="" ma:versionID="0d11ba34e57c482d19dce6be13bc4d5a">
  <xsd:schema xmlns:xsd="http://www.w3.org/2001/XMLSchema" xmlns:xs="http://www.w3.org/2001/XMLSchema" xmlns:p="http://schemas.microsoft.com/office/2006/metadata/properties" xmlns:ns2="f624cb31-48bf-4a84-9bfc-90aaeeece699" xmlns:ns3="241e15c1-3a34-4265-a80a-a23976aa83bb" targetNamespace="http://schemas.microsoft.com/office/2006/metadata/properties" ma:root="true" ma:fieldsID="6bd8ba7f5070a3a901edfed42d32e158" ns2:_="" ns3:_="">
    <xsd:import namespace="f624cb31-48bf-4a84-9bfc-90aaeeece699"/>
    <xsd:import namespace="241e15c1-3a34-4265-a80a-a23976aa83b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24cb31-48bf-4a84-9bfc-90aaeeece6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c803f5c-c765-4313-b767-a5fe52d8aaa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1e15c1-3a34-4265-a80a-a23976aa83bb"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3d1b1ab-c29f-4c92-9f4f-2ce68d16be41}" ma:internalName="TaxCatchAll" ma:showField="CatchAllData" ma:web="241e15c1-3a34-4265-a80a-a23976aa83bb">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A9CD86-1C4D-413C-902C-0452FA24D7FA}">
  <ds:schemaRefs>
    <ds:schemaRef ds:uri="241e15c1-3a34-4265-a80a-a23976aa83bb"/>
    <ds:schemaRef ds:uri="f624cb31-48bf-4a84-9bfc-90aaeeece6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156BC6F1-C617-41B4-BD2E-117E019A0132}">
  <ds:schemaRefs>
    <ds:schemaRef ds:uri="http://schemas.microsoft.com/sharepoint/v3/contenttype/forms"/>
  </ds:schemaRefs>
</ds:datastoreItem>
</file>

<file path=customXml/itemProps3.xml><?xml version="1.0" encoding="utf-8"?>
<ds:datastoreItem xmlns:ds="http://schemas.openxmlformats.org/officeDocument/2006/customXml" ds:itemID="{E634CD17-DE4F-41E7-8AD4-85EF5B6EB9F3}">
  <ds:schemaRefs>
    <ds:schemaRef ds:uri="241e15c1-3a34-4265-a80a-a23976aa83bb"/>
    <ds:schemaRef ds:uri="f624cb31-48bf-4a84-9bfc-90aaeeece6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47</TotalTime>
  <Words>596</Words>
  <Application>Microsoft Office PowerPoint</Application>
  <PresentationFormat>On-screen Show (16:9)</PresentationFormat>
  <Paragraphs>61</Paragraphs>
  <Slides>10</Slides>
  <Notes>2</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10</vt:i4>
      </vt:variant>
    </vt:vector>
  </HeadingPairs>
  <TitlesOfParts>
    <vt:vector size="16" baseType="lpstr">
      <vt:lpstr>Arial</vt:lpstr>
      <vt:lpstr>Calibri</vt:lpstr>
      <vt:lpstr>Century Gothic</vt:lpstr>
      <vt:lpstr>Office Theme</vt:lpstr>
      <vt:lpstr>1_Custom Design</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MOHAMMAD HAFIZ BIN AMEAR PUZI</dc:creator>
  <cp:lastModifiedBy>SYUHADA NOR AZAM</cp:lastModifiedBy>
  <cp:revision>85</cp:revision>
  <dcterms:created xsi:type="dcterms:W3CDTF">2020-10-09T01:52:04Z</dcterms:created>
  <dcterms:modified xsi:type="dcterms:W3CDTF">2024-05-29T06:54:23Z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0x010100D16BC1F06B8F354587DBE366053ECA46</vt:lpwstr>
  </property>
  <property fmtid="{D5CDD505-2E9C-101B-9397-08002B2CF9AE}" pid="3" name="MediaServiceImageTags">
    <vt:lpwstr/>
  </property>
</Properties>
</file>