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0" r:id="rId4"/>
    <p:sldId id="258" r:id="rId5"/>
    <p:sldId id="261" r:id="rId6"/>
    <p:sldId id="266" r:id="rId7"/>
    <p:sldId id="267" r:id="rId8"/>
    <p:sldId id="268" r:id="rId9"/>
    <p:sldId id="265" r:id="rId10"/>
    <p:sldId id="259"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9754"/>
    <a:srgbClr val="EFD5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D68914-3DC6-3D66-7952-2D0783806DF3}" v="1" dt="2024-05-30T01:09:35.122"/>
    <p1510:client id="{86902EDF-B087-45F2-9992-67D67FE97E78}" v="1" dt="2024-05-29T09:22:01.436"/>
    <p1510:client id="{949CF4E0-2141-7238-4305-6B60BFC50913}" v="3" dt="2024-05-29T10:37:11.4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4"/>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URUL IMAN BINTI ABU HANIFAH" userId="2e71c1f7-6b23-43ea-8608-19fbae1c5a66" providerId="ADAL" clId="{86902EDF-B087-45F2-9992-67D67FE97E78}"/>
    <pc:docChg chg="custSel modSld">
      <pc:chgData name="NURUL IMAN BINTI ABU HANIFAH" userId="2e71c1f7-6b23-43ea-8608-19fbae1c5a66" providerId="ADAL" clId="{86902EDF-B087-45F2-9992-67D67FE97E78}" dt="2024-05-29T09:39:11.012" v="17" actId="20577"/>
      <pc:docMkLst>
        <pc:docMk/>
      </pc:docMkLst>
      <pc:sldChg chg="modSp mod">
        <pc:chgData name="NURUL IMAN BINTI ABU HANIFAH" userId="2e71c1f7-6b23-43ea-8608-19fbae1c5a66" providerId="ADAL" clId="{86902EDF-B087-45F2-9992-67D67FE97E78}" dt="2024-05-29T09:38:23.803" v="8" actId="14100"/>
        <pc:sldMkLst>
          <pc:docMk/>
          <pc:sldMk cId="1557778150" sldId="261"/>
        </pc:sldMkLst>
        <pc:spChg chg="mod">
          <ac:chgData name="NURUL IMAN BINTI ABU HANIFAH" userId="2e71c1f7-6b23-43ea-8608-19fbae1c5a66" providerId="ADAL" clId="{86902EDF-B087-45F2-9992-67D67FE97E78}" dt="2024-05-29T09:38:23.803" v="8" actId="14100"/>
          <ac:spMkLst>
            <pc:docMk/>
            <pc:sldMk cId="1557778150" sldId="261"/>
            <ac:spMk id="3" creationId="{6F9236CA-FE87-7AD7-D051-439D8B1A7FC1}"/>
          </ac:spMkLst>
        </pc:spChg>
      </pc:sldChg>
      <pc:sldChg chg="addSp delSp modSp mod">
        <pc:chgData name="NURUL IMAN BINTI ABU HANIFAH" userId="2e71c1f7-6b23-43ea-8608-19fbae1c5a66" providerId="ADAL" clId="{86902EDF-B087-45F2-9992-67D67FE97E78}" dt="2024-05-29T09:27:34.929" v="5" actId="20577"/>
        <pc:sldMkLst>
          <pc:docMk/>
          <pc:sldMk cId="211838027" sldId="265"/>
        </pc:sldMkLst>
        <pc:spChg chg="add mod">
          <ac:chgData name="NURUL IMAN BINTI ABU HANIFAH" userId="2e71c1f7-6b23-43ea-8608-19fbae1c5a66" providerId="ADAL" clId="{86902EDF-B087-45F2-9992-67D67FE97E78}" dt="2024-05-29T09:27:34.929" v="5" actId="20577"/>
          <ac:spMkLst>
            <pc:docMk/>
            <pc:sldMk cId="211838027" sldId="265"/>
            <ac:spMk id="2" creationId="{04E444AB-3F4C-0BDD-3F4D-1187B0DE6E3F}"/>
          </ac:spMkLst>
        </pc:spChg>
        <pc:spChg chg="add mod">
          <ac:chgData name="NURUL IMAN BINTI ABU HANIFAH" userId="2e71c1f7-6b23-43ea-8608-19fbae1c5a66" providerId="ADAL" clId="{86902EDF-B087-45F2-9992-67D67FE97E78}" dt="2024-05-29T09:22:01.436" v="2"/>
          <ac:spMkLst>
            <pc:docMk/>
            <pc:sldMk cId="211838027" sldId="265"/>
            <ac:spMk id="3" creationId="{7A8C3438-1FAF-B2B1-91BC-8BA276F3D9BE}"/>
          </ac:spMkLst>
        </pc:spChg>
        <pc:spChg chg="del">
          <ac:chgData name="NURUL IMAN BINTI ABU HANIFAH" userId="2e71c1f7-6b23-43ea-8608-19fbae1c5a66" providerId="ADAL" clId="{86902EDF-B087-45F2-9992-67D67FE97E78}" dt="2024-05-29T09:21:58.229" v="0" actId="478"/>
          <ac:spMkLst>
            <pc:docMk/>
            <pc:sldMk cId="211838027" sldId="265"/>
            <ac:spMk id="4" creationId="{579D1AB7-0DF4-3194-D0CA-FDB8EE769BA0}"/>
          </ac:spMkLst>
        </pc:spChg>
        <pc:spChg chg="del">
          <ac:chgData name="NURUL IMAN BINTI ABU HANIFAH" userId="2e71c1f7-6b23-43ea-8608-19fbae1c5a66" providerId="ADAL" clId="{86902EDF-B087-45F2-9992-67D67FE97E78}" dt="2024-05-29T09:22:00.545" v="1" actId="478"/>
          <ac:spMkLst>
            <pc:docMk/>
            <pc:sldMk cId="211838027" sldId="265"/>
            <ac:spMk id="5" creationId="{782FBE1E-37B7-4FE9-5B76-3FE1CC739ED9}"/>
          </ac:spMkLst>
        </pc:spChg>
      </pc:sldChg>
      <pc:sldChg chg="modSp mod">
        <pc:chgData name="NURUL IMAN BINTI ABU HANIFAH" userId="2e71c1f7-6b23-43ea-8608-19fbae1c5a66" providerId="ADAL" clId="{86902EDF-B087-45F2-9992-67D67FE97E78}" dt="2024-05-29T09:38:29.987" v="9"/>
        <pc:sldMkLst>
          <pc:docMk/>
          <pc:sldMk cId="2851381230" sldId="266"/>
        </pc:sldMkLst>
        <pc:spChg chg="mod">
          <ac:chgData name="NURUL IMAN BINTI ABU HANIFAH" userId="2e71c1f7-6b23-43ea-8608-19fbae1c5a66" providerId="ADAL" clId="{86902EDF-B087-45F2-9992-67D67FE97E78}" dt="2024-05-29T09:38:29.987" v="9"/>
          <ac:spMkLst>
            <pc:docMk/>
            <pc:sldMk cId="2851381230" sldId="266"/>
            <ac:spMk id="3" creationId="{6F9236CA-FE87-7AD7-D051-439D8B1A7FC1}"/>
          </ac:spMkLst>
        </pc:spChg>
      </pc:sldChg>
      <pc:sldChg chg="modSp mod">
        <pc:chgData name="NURUL IMAN BINTI ABU HANIFAH" userId="2e71c1f7-6b23-43ea-8608-19fbae1c5a66" providerId="ADAL" clId="{86902EDF-B087-45F2-9992-67D67FE97E78}" dt="2024-05-29T09:38:38.408" v="11" actId="14100"/>
        <pc:sldMkLst>
          <pc:docMk/>
          <pc:sldMk cId="1341069922" sldId="267"/>
        </pc:sldMkLst>
        <pc:spChg chg="mod">
          <ac:chgData name="NURUL IMAN BINTI ABU HANIFAH" userId="2e71c1f7-6b23-43ea-8608-19fbae1c5a66" providerId="ADAL" clId="{86902EDF-B087-45F2-9992-67D67FE97E78}" dt="2024-05-29T09:38:38.408" v="11" actId="14100"/>
          <ac:spMkLst>
            <pc:docMk/>
            <pc:sldMk cId="1341069922" sldId="267"/>
            <ac:spMk id="3" creationId="{6F9236CA-FE87-7AD7-D051-439D8B1A7FC1}"/>
          </ac:spMkLst>
        </pc:spChg>
      </pc:sldChg>
      <pc:sldChg chg="modSp mod">
        <pc:chgData name="NURUL IMAN BINTI ABU HANIFAH" userId="2e71c1f7-6b23-43ea-8608-19fbae1c5a66" providerId="ADAL" clId="{86902EDF-B087-45F2-9992-67D67FE97E78}" dt="2024-05-29T09:39:11.012" v="17" actId="20577"/>
        <pc:sldMkLst>
          <pc:docMk/>
          <pc:sldMk cId="178784635" sldId="268"/>
        </pc:sldMkLst>
        <pc:spChg chg="mod">
          <ac:chgData name="NURUL IMAN BINTI ABU HANIFAH" userId="2e71c1f7-6b23-43ea-8608-19fbae1c5a66" providerId="ADAL" clId="{86902EDF-B087-45F2-9992-67D67FE97E78}" dt="2024-05-29T09:39:11.012" v="17" actId="20577"/>
          <ac:spMkLst>
            <pc:docMk/>
            <pc:sldMk cId="178784635" sldId="268"/>
            <ac:spMk id="3" creationId="{6F9236CA-FE87-7AD7-D051-439D8B1A7FC1}"/>
          </ac:spMkLst>
        </pc:spChg>
      </pc:sldChg>
    </pc:docChg>
  </pc:docChgLst>
  <pc:docChgLst>
    <pc:chgData name="NURUL IMAN BINTI ABU HANIFAH" userId="S::nuruliman@hrdcorp.gov.my::2e71c1f7-6b23-43ea-8608-19fbae1c5a66" providerId="AD" clId="Web-{20D68914-3DC6-3D66-7952-2D0783806DF3}"/>
    <pc:docChg chg="modSld">
      <pc:chgData name="NURUL IMAN BINTI ABU HANIFAH" userId="S::nuruliman@hrdcorp.gov.my::2e71c1f7-6b23-43ea-8608-19fbae1c5a66" providerId="AD" clId="Web-{20D68914-3DC6-3D66-7952-2D0783806DF3}" dt="2024-05-30T01:09:35.122" v="0" actId="1076"/>
      <pc:docMkLst>
        <pc:docMk/>
      </pc:docMkLst>
      <pc:sldChg chg="modSp">
        <pc:chgData name="NURUL IMAN BINTI ABU HANIFAH" userId="S::nuruliman@hrdcorp.gov.my::2e71c1f7-6b23-43ea-8608-19fbae1c5a66" providerId="AD" clId="Web-{20D68914-3DC6-3D66-7952-2D0783806DF3}" dt="2024-05-30T01:09:35.122" v="0" actId="1076"/>
        <pc:sldMkLst>
          <pc:docMk/>
          <pc:sldMk cId="211838027" sldId="265"/>
        </pc:sldMkLst>
        <pc:spChg chg="mod">
          <ac:chgData name="NURUL IMAN BINTI ABU HANIFAH" userId="S::nuruliman@hrdcorp.gov.my::2e71c1f7-6b23-43ea-8608-19fbae1c5a66" providerId="AD" clId="Web-{20D68914-3DC6-3D66-7952-2D0783806DF3}" dt="2024-05-30T01:09:35.122" v="0" actId="1076"/>
          <ac:spMkLst>
            <pc:docMk/>
            <pc:sldMk cId="211838027" sldId="265"/>
            <ac:spMk id="3" creationId="{7A8C3438-1FAF-B2B1-91BC-8BA276F3D9BE}"/>
          </ac:spMkLst>
        </pc:spChg>
      </pc:sldChg>
    </pc:docChg>
  </pc:docChgLst>
  <pc:docChgLst>
    <pc:chgData name="NURUL IMAN BINTI ABU HANIFAH" userId="S::nuruliman@hrdcorp.gov.my::2e71c1f7-6b23-43ea-8608-19fbae1c5a66" providerId="AD" clId="Web-{949CF4E0-2141-7238-4305-6B60BFC50913}"/>
    <pc:docChg chg="modSld">
      <pc:chgData name="NURUL IMAN BINTI ABU HANIFAH" userId="S::nuruliman@hrdcorp.gov.my::2e71c1f7-6b23-43ea-8608-19fbae1c5a66" providerId="AD" clId="Web-{949CF4E0-2141-7238-4305-6B60BFC50913}" dt="2024-05-29T10:37:11.299" v="0" actId="20577"/>
      <pc:docMkLst>
        <pc:docMk/>
      </pc:docMkLst>
      <pc:sldChg chg="modSp">
        <pc:chgData name="NURUL IMAN BINTI ABU HANIFAH" userId="S::nuruliman@hrdcorp.gov.my::2e71c1f7-6b23-43ea-8608-19fbae1c5a66" providerId="AD" clId="Web-{949CF4E0-2141-7238-4305-6B60BFC50913}" dt="2024-05-29T10:37:11.299" v="0" actId="20577"/>
        <pc:sldMkLst>
          <pc:docMk/>
          <pc:sldMk cId="178784635" sldId="268"/>
        </pc:sldMkLst>
        <pc:spChg chg="mod">
          <ac:chgData name="NURUL IMAN BINTI ABU HANIFAH" userId="S::nuruliman@hrdcorp.gov.my::2e71c1f7-6b23-43ea-8608-19fbae1c5a66" providerId="AD" clId="Web-{949CF4E0-2141-7238-4305-6B60BFC50913}" dt="2024-05-29T10:37:11.299" v="0" actId="20577"/>
          <ac:spMkLst>
            <pc:docMk/>
            <pc:sldMk cId="178784635" sldId="268"/>
            <ac:spMk id="3" creationId="{6F9236CA-FE87-7AD7-D051-439D8B1A7FC1}"/>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p:spTree>
      <p:nvGrpSpPr>
        <p:cNvPr id="1" name=""/>
        <p:cNvGrpSpPr/>
        <p:nvPr/>
      </p:nvGrpSpPr>
      <p:grpSpPr>
        <a:xfrm>
          <a:off x="0" y="0"/>
          <a:ext cx="0" cy="0"/>
          <a:chOff x="0" y="0"/>
          <a:chExt cx="0" cy="0"/>
        </a:xfrm>
      </p:grpSpPr>
      <p:pic>
        <p:nvPicPr>
          <p:cNvPr id="9" name="Picture 8" descr="A black and gold background with text&#10;&#10;Description automatically generated">
            <a:extLst>
              <a:ext uri="{FF2B5EF4-FFF2-40B4-BE49-F238E27FC236}">
                <a16:creationId xmlns:a16="http://schemas.microsoft.com/office/drawing/2014/main" id="{964B8F95-0A1D-D014-69E6-3D69336E380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38521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8BB569-F2E3-47A8-9CA2-522FF87B2E7B}"/>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descr="A white and black background&#10;&#10;Description automatically generated">
            <a:extLst>
              <a:ext uri="{FF2B5EF4-FFF2-40B4-BE49-F238E27FC236}">
                <a16:creationId xmlns:a16="http://schemas.microsoft.com/office/drawing/2014/main" id="{FF675CCF-1909-E4F3-A52D-4B757207353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06419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parator">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5F8FE21-11B5-0D1F-5512-E8A29836A70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8" name="Picture 7" descr="A black and white background with a white and gold border&#10;&#10;Description automatically generated">
            <a:extLst>
              <a:ext uri="{FF2B5EF4-FFF2-40B4-BE49-F238E27FC236}">
                <a16:creationId xmlns:a16="http://schemas.microsoft.com/office/drawing/2014/main" id="{3426C175-693E-2F2D-E847-63004F03C3B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73526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ckground">
    <p:spTree>
      <p:nvGrpSpPr>
        <p:cNvPr id="1" name=""/>
        <p:cNvGrpSpPr/>
        <p:nvPr/>
      </p:nvGrpSpPr>
      <p:grpSpPr>
        <a:xfrm>
          <a:off x="0" y="0"/>
          <a:ext cx="0" cy="0"/>
          <a:chOff x="0" y="0"/>
          <a:chExt cx="0" cy="0"/>
        </a:xfrm>
      </p:grpSpPr>
      <p:pic>
        <p:nvPicPr>
          <p:cNvPr id="8" name="Picture 7" descr="A black and orange background with a light shining on it&#10;&#10;Description automatically generated with medium confidence">
            <a:extLst>
              <a:ext uri="{FF2B5EF4-FFF2-40B4-BE49-F238E27FC236}">
                <a16:creationId xmlns:a16="http://schemas.microsoft.com/office/drawing/2014/main" id="{531C1A2C-115B-07AB-19E3-BC9A40527DE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802901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0085325"/>
      </p:ext>
    </p:extLst>
  </p:cSld>
  <p:clrMap bg1="lt1" tx1="dk1" bg2="lt2" tx2="dk2" accent1="accent1" accent2="accent2" accent3="accent3" accent4="accent4" accent5="accent5" accent6="accent6" hlink="hlink" folHlink="folHlink"/>
  <p:sldLayoutIdLst>
    <p:sldLayoutId id="2147483652" r:id="rId1"/>
    <p:sldLayoutId id="2147483650" r:id="rId2"/>
    <p:sldLayoutId id="2147483649" r:id="rId3"/>
    <p:sldLayoutId id="2147483651"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0F4B2E-FE2F-7549-D814-C2DFFC28484F}"/>
              </a:ext>
            </a:extLst>
          </p:cNvPr>
          <p:cNvSpPr txBox="1"/>
          <p:nvPr/>
        </p:nvSpPr>
        <p:spPr>
          <a:xfrm>
            <a:off x="3111883" y="4259974"/>
            <a:ext cx="5968234" cy="369332"/>
          </a:xfrm>
          <a:prstGeom prst="rect">
            <a:avLst/>
          </a:prstGeom>
          <a:noFill/>
        </p:spPr>
        <p:txBody>
          <a:bodyPr wrap="square" rtlCol="0">
            <a:spAutoFit/>
          </a:bodyPr>
          <a:lstStyle/>
          <a:p>
            <a:pPr algn="ctr"/>
            <a:r>
              <a:rPr lang="en-US" dirty="0">
                <a:solidFill>
                  <a:schemeClr val="bg1"/>
                </a:solidFill>
                <a:latin typeface="Century Gothic" panose="020B0502020202020204" pitchFamily="34" charset="0"/>
                <a:cs typeface="Calibri" panose="020F0502020204030204" pitchFamily="34" charset="0"/>
              </a:rPr>
              <a:t>EXCELLENCE IN LEARNING INNOVATION AWARD</a:t>
            </a:r>
          </a:p>
        </p:txBody>
      </p:sp>
      <p:sp>
        <p:nvSpPr>
          <p:cNvPr id="4" name="Rounded Rectangle 3">
            <a:extLst>
              <a:ext uri="{FF2B5EF4-FFF2-40B4-BE49-F238E27FC236}">
                <a16:creationId xmlns:a16="http://schemas.microsoft.com/office/drawing/2014/main" id="{68DA945F-C990-5C7F-D2DE-EA241273D5CD}"/>
              </a:ext>
            </a:extLst>
          </p:cNvPr>
          <p:cNvSpPr/>
          <p:nvPr/>
        </p:nvSpPr>
        <p:spPr>
          <a:xfrm>
            <a:off x="3810000" y="4889774"/>
            <a:ext cx="4572000" cy="483476"/>
          </a:xfrm>
          <a:prstGeom prst="roundRect">
            <a:avLst/>
          </a:prstGeom>
          <a:gradFill>
            <a:gsLst>
              <a:gs pos="0">
                <a:srgbClr val="E29754"/>
              </a:gs>
              <a:gs pos="100000">
                <a:srgbClr val="EFD587"/>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EEB91F8-B260-2710-504C-C3815DF60F25}"/>
              </a:ext>
            </a:extLst>
          </p:cNvPr>
          <p:cNvSpPr txBox="1"/>
          <p:nvPr/>
        </p:nvSpPr>
        <p:spPr>
          <a:xfrm>
            <a:off x="3994341" y="4946846"/>
            <a:ext cx="4203317" cy="369332"/>
          </a:xfrm>
          <a:prstGeom prst="rect">
            <a:avLst/>
          </a:prstGeom>
          <a:noFill/>
        </p:spPr>
        <p:txBody>
          <a:bodyPr wrap="square" rtlCol="0">
            <a:spAutoFit/>
          </a:bodyPr>
          <a:lstStyle/>
          <a:p>
            <a:pPr algn="ctr"/>
            <a:r>
              <a:rPr lang="en-US" dirty="0">
                <a:latin typeface="Century Gothic" panose="020B0502020202020204" pitchFamily="34" charset="0"/>
                <a:cs typeface="Calibri" panose="020F0502020204030204" pitchFamily="34" charset="0"/>
              </a:rPr>
              <a:t>PROPOSAL TEMPLATE</a:t>
            </a:r>
          </a:p>
        </p:txBody>
      </p:sp>
    </p:spTree>
    <p:extLst>
      <p:ext uri="{BB962C8B-B14F-4D97-AF65-F5344CB8AC3E}">
        <p14:creationId xmlns:p14="http://schemas.microsoft.com/office/powerpoint/2010/main" val="2323860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37B111-7593-4D67-2972-77E195AACE3A}"/>
              </a:ext>
            </a:extLst>
          </p:cNvPr>
          <p:cNvSpPr txBox="1"/>
          <p:nvPr/>
        </p:nvSpPr>
        <p:spPr>
          <a:xfrm>
            <a:off x="3045618" y="3309537"/>
            <a:ext cx="6100762" cy="830997"/>
          </a:xfrm>
          <a:prstGeom prst="rect">
            <a:avLst/>
          </a:prstGeom>
          <a:noFill/>
        </p:spPr>
        <p:txBody>
          <a:bodyPr wrap="square">
            <a:spAutoFit/>
          </a:bodyPr>
          <a:lstStyle/>
          <a:p>
            <a:pPr algn="ctr"/>
            <a:r>
              <a:rPr lang="en-US" sz="4800" b="1" dirty="0">
                <a:solidFill>
                  <a:schemeClr val="bg1"/>
                </a:solidFill>
                <a:latin typeface="Century Gothic" panose="020B0502020202020204" pitchFamily="34" charset="0"/>
              </a:rPr>
              <a:t>THANK YOU</a:t>
            </a:r>
          </a:p>
        </p:txBody>
      </p:sp>
      <p:pic>
        <p:nvPicPr>
          <p:cNvPr id="4" name="Picture 3" descr="A close up of text&#10;&#10;Description automatically generated">
            <a:extLst>
              <a:ext uri="{FF2B5EF4-FFF2-40B4-BE49-F238E27FC236}">
                <a16:creationId xmlns:a16="http://schemas.microsoft.com/office/drawing/2014/main" id="{152873C6-A246-E491-5747-6208E7CDD30A}"/>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896984" y="786730"/>
            <a:ext cx="2398032" cy="1255712"/>
          </a:xfrm>
          <a:prstGeom prst="rect">
            <a:avLst/>
          </a:prstGeom>
        </p:spPr>
      </p:pic>
      <p:pic>
        <p:nvPicPr>
          <p:cNvPr id="8" name="Picture 7" descr="A black and white logo&#10;&#10;Description automatically generated">
            <a:extLst>
              <a:ext uri="{FF2B5EF4-FFF2-40B4-BE49-F238E27FC236}">
                <a16:creationId xmlns:a16="http://schemas.microsoft.com/office/drawing/2014/main" id="{3D1C9E34-268D-C4C7-568C-D706CF8AE38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214217" y="5407629"/>
            <a:ext cx="1763565" cy="476316"/>
          </a:xfrm>
          <a:prstGeom prst="rect">
            <a:avLst/>
          </a:prstGeom>
        </p:spPr>
      </p:pic>
    </p:spTree>
    <p:extLst>
      <p:ext uri="{BB962C8B-B14F-4D97-AF65-F5344CB8AC3E}">
        <p14:creationId xmlns:p14="http://schemas.microsoft.com/office/powerpoint/2010/main" val="1501660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8F48BB2-6752-56F4-71CA-25A60F9FC918}"/>
              </a:ext>
            </a:extLst>
          </p:cNvPr>
          <p:cNvSpPr/>
          <p:nvPr/>
        </p:nvSpPr>
        <p:spPr>
          <a:xfrm>
            <a:off x="845820" y="1676749"/>
            <a:ext cx="10801349" cy="1015663"/>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ea typeface="+mn-lt"/>
                <a:cs typeface="+mn-lt"/>
              </a:rPr>
              <a:t>It is the responsibility of the entrant to ensure that all information provided in this entry form is true and correct. No changes, including the nominee's name that is to be used for marketing collaterals, will be accepted by the </a:t>
            </a:r>
            <a:r>
              <a:rPr lang="en-US" sz="2000" dirty="0" err="1">
                <a:ea typeface="+mn-lt"/>
                <a:cs typeface="+mn-lt"/>
              </a:rPr>
              <a:t>organiser</a:t>
            </a:r>
            <a:r>
              <a:rPr lang="en-US" sz="2000" dirty="0">
                <a:ea typeface="+mn-lt"/>
                <a:cs typeface="+mn-lt"/>
              </a:rPr>
              <a:t> once the entry form has been submitted.</a:t>
            </a:r>
          </a:p>
        </p:txBody>
      </p:sp>
      <p:graphicFrame>
        <p:nvGraphicFramePr>
          <p:cNvPr id="6" name="Table 5">
            <a:extLst>
              <a:ext uri="{FF2B5EF4-FFF2-40B4-BE49-F238E27FC236}">
                <a16:creationId xmlns:a16="http://schemas.microsoft.com/office/drawing/2014/main" id="{E3445535-BFB2-33F6-C1CE-FCB97AE72114}"/>
              </a:ext>
            </a:extLst>
          </p:cNvPr>
          <p:cNvGraphicFramePr>
            <a:graphicFrameLocks noGrp="1"/>
          </p:cNvGraphicFramePr>
          <p:nvPr>
            <p:extLst>
              <p:ext uri="{D42A27DB-BD31-4B8C-83A1-F6EECF244321}">
                <p14:modId xmlns:p14="http://schemas.microsoft.com/office/powerpoint/2010/main" val="985290575"/>
              </p:ext>
            </p:extLst>
          </p:nvPr>
        </p:nvGraphicFramePr>
        <p:xfrm>
          <a:off x="1630680" y="3157538"/>
          <a:ext cx="8393430" cy="1798320"/>
        </p:xfrm>
        <a:graphic>
          <a:graphicData uri="http://schemas.openxmlformats.org/drawingml/2006/table">
            <a:tbl>
              <a:tblPr/>
              <a:tblGrid>
                <a:gridCol w="4196715">
                  <a:extLst>
                    <a:ext uri="{9D8B030D-6E8A-4147-A177-3AD203B41FA5}">
                      <a16:colId xmlns:a16="http://schemas.microsoft.com/office/drawing/2014/main" val="3866510818"/>
                    </a:ext>
                  </a:extLst>
                </a:gridCol>
                <a:gridCol w="4196715">
                  <a:extLst>
                    <a:ext uri="{9D8B030D-6E8A-4147-A177-3AD203B41FA5}">
                      <a16:colId xmlns:a16="http://schemas.microsoft.com/office/drawing/2014/main" val="1856409862"/>
                    </a:ext>
                  </a:extLst>
                </a:gridCol>
              </a:tblGrid>
              <a:tr h="596900">
                <a:tc>
                  <a:txBody>
                    <a:bodyPr/>
                    <a:lstStyle/>
                    <a:p>
                      <a:pPr marL="0" algn="l" defTabSz="914400" rtl="0" eaLnBrk="1" fontAlgn="base" latinLnBrk="0" hangingPunct="1"/>
                      <a:r>
                        <a:rPr lang="en-US" sz="2000" b="1" kern="1200" dirty="0">
                          <a:solidFill>
                            <a:schemeClr val="tx1"/>
                          </a:solidFill>
                          <a:latin typeface="+mn-lt"/>
                          <a:ea typeface="+mn-lt"/>
                          <a:cs typeface="+mn-lt"/>
                        </a:rPr>
                        <a:t>Your Name​</a:t>
                      </a:r>
                    </a:p>
                    <a:p>
                      <a:pPr marL="0" algn="l" defTabSz="914400" rtl="0" eaLnBrk="1" fontAlgn="base" latinLnBrk="0" hangingPunct="1"/>
                      <a:r>
                        <a:rPr lang="en-US" sz="2000" b="1" kern="1200" dirty="0">
                          <a:solidFill>
                            <a:schemeClr val="tx1"/>
                          </a:solidFill>
                          <a:latin typeface="+mn-lt"/>
                          <a:ea typeface="+mn-lt"/>
                          <a:cs typeface="+mn-lt"/>
                        </a:rPr>
                        <a:t>(This will be used for all marketing collaterals)​</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l" defTabSz="914400" rtl="0" eaLnBrk="1" fontAlgn="base" latinLnBrk="0" hangingPunct="1"/>
                      <a:r>
                        <a:rPr lang="en-US" sz="2000" kern="1200">
                          <a:solidFill>
                            <a:schemeClr val="tx1"/>
                          </a:solidFill>
                          <a:latin typeface="+mn-lt"/>
                          <a:ea typeface="+mn-lt"/>
                          <a:cs typeface="+mn-lt"/>
                        </a:rPr>
                        <a:t>e.g. Elon Musk will be used across all marketing collaterals.​</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43430036"/>
                  </a:ext>
                </a:extLst>
              </a:tr>
              <a:tr h="222250">
                <a:tc>
                  <a:txBody>
                    <a:bodyPr/>
                    <a:lstStyle/>
                    <a:p>
                      <a:pPr marL="0" algn="l" defTabSz="914400" rtl="0" eaLnBrk="1" fontAlgn="base" latinLnBrk="0" hangingPunct="1"/>
                      <a:r>
                        <a:rPr lang="en-SG" sz="2000" b="1" kern="1200">
                          <a:solidFill>
                            <a:schemeClr val="tx1"/>
                          </a:solidFill>
                          <a:latin typeface="+mn-lt"/>
                          <a:ea typeface="+mn-lt"/>
                          <a:cs typeface="+mn-lt"/>
                        </a:rPr>
                        <a:t>Trainer ID​</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l" defTabSz="914400" rtl="0" eaLnBrk="1" fontAlgn="auto" latinLnBrk="0" hangingPunct="1"/>
                      <a:r>
                        <a:rPr lang="en-SG" sz="2000" kern="1200">
                          <a:solidFill>
                            <a:schemeClr val="tx1"/>
                          </a:solidFill>
                          <a:latin typeface="+mn-lt"/>
                          <a:ea typeface="+mn-lt"/>
                          <a:cs typeface="+mn-lt"/>
                        </a:rPr>
                        <a:t>​</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58810888"/>
                  </a:ext>
                </a:extLst>
              </a:tr>
              <a:tr h="0">
                <a:tc>
                  <a:txBody>
                    <a:bodyPr/>
                    <a:lstStyle/>
                    <a:p>
                      <a:pPr marL="0" algn="l" defTabSz="914400" rtl="0" eaLnBrk="1" fontAlgn="base" latinLnBrk="0" hangingPunct="1"/>
                      <a:r>
                        <a:rPr lang="en-AU" sz="2000" b="1" kern="1200" dirty="0">
                          <a:solidFill>
                            <a:schemeClr val="tx1"/>
                          </a:solidFill>
                          <a:latin typeface="+mn-lt"/>
                          <a:ea typeface="+mn-lt"/>
                          <a:cs typeface="+mn-lt"/>
                        </a:rPr>
                        <a:t>Category​</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l" defTabSz="914400" rtl="0" eaLnBrk="1" fontAlgn="auto" latinLnBrk="0" hangingPunct="1"/>
                      <a:r>
                        <a:rPr lang="en-SG" sz="2000" kern="1200" dirty="0">
                          <a:solidFill>
                            <a:schemeClr val="tx1"/>
                          </a:solidFill>
                          <a:latin typeface="+mn-lt"/>
                          <a:ea typeface="+mn-lt"/>
                          <a:cs typeface="+mn-lt"/>
                        </a:rPr>
                        <a:t>​</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85406717"/>
                  </a:ext>
                </a:extLst>
              </a:tr>
            </a:tbl>
          </a:graphicData>
        </a:graphic>
      </p:graphicFrame>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23297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A1DBACDD-FAD9-B1EA-B341-C9056E9AB841}"/>
              </a:ext>
            </a:extLst>
          </p:cNvPr>
          <p:cNvSpPr/>
          <p:nvPr/>
        </p:nvSpPr>
        <p:spPr>
          <a:xfrm>
            <a:off x="480060" y="1435536"/>
            <a:ext cx="10629899" cy="437042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ea typeface="+mn-lt"/>
                <a:cs typeface="+mn-lt"/>
              </a:rPr>
              <a:t>PROPOSAL GUIDELINES</a:t>
            </a:r>
          </a:p>
          <a:p>
            <a:pPr indent="-257175">
              <a:buFont typeface="+mj-lt"/>
              <a:buAutoNum type="arabicPeriod"/>
            </a:pPr>
            <a:r>
              <a:rPr lang="en-US" sz="2000" dirty="0">
                <a:ea typeface="+mn-lt"/>
                <a:cs typeface="+mn-lt"/>
              </a:rPr>
              <a:t>Please refer to the Submission Guidelines available on the website for entry criteria and other</a:t>
            </a:r>
          </a:p>
          <a:p>
            <a:r>
              <a:rPr lang="en-US" sz="2000" dirty="0">
                <a:ea typeface="+mn-lt"/>
                <a:cs typeface="+mn-lt"/>
              </a:rPr>
              <a:t>specific requirements.</a:t>
            </a:r>
          </a:p>
          <a:p>
            <a:r>
              <a:rPr lang="en-US" sz="2000" dirty="0">
                <a:ea typeface="+mn-lt"/>
                <a:cs typeface="+mn-lt"/>
              </a:rPr>
              <a:t>2. Any sensitive or confidential information is to be used for judging purposes only.</a:t>
            </a:r>
          </a:p>
          <a:p>
            <a:r>
              <a:rPr lang="en-GB" sz="2000" dirty="0">
                <a:ea typeface="+mn-lt"/>
                <a:cs typeface="+mn-lt"/>
              </a:rPr>
              <a:t>3. You are restricted from using your own entry template with your company branding; please only use what is provided.</a:t>
            </a:r>
            <a:endParaRPr lang="en-US" sz="2000" dirty="0">
              <a:ea typeface="+mn-lt"/>
              <a:cs typeface="+mn-lt"/>
            </a:endParaRPr>
          </a:p>
          <a:p>
            <a:r>
              <a:rPr lang="en-US" sz="2000" dirty="0">
                <a:ea typeface="+mn-lt"/>
                <a:cs typeface="+mn-lt"/>
              </a:rPr>
              <a:t>4. Please use only Arial, 10pt font size, and ensure the file size does not exceed 20MB.</a:t>
            </a:r>
          </a:p>
          <a:p>
            <a:r>
              <a:rPr lang="en-US" sz="2000" dirty="0">
                <a:ea typeface="+mn-lt"/>
                <a:cs typeface="+mn-lt"/>
              </a:rPr>
              <a:t>5. Every segment of the proposal needs to be provided with detailed information listed. </a:t>
            </a:r>
          </a:p>
          <a:p>
            <a:r>
              <a:rPr lang="en-US" sz="2000" dirty="0">
                <a:ea typeface="+mn-lt"/>
                <a:cs typeface="+mn-lt"/>
              </a:rPr>
              <a:t>6. Please follow the sequence of the form (Segment 1 – Segment 4).</a:t>
            </a:r>
          </a:p>
          <a:p>
            <a:pPr algn="just"/>
            <a:endParaRPr lang="en-US" dirty="0">
              <a:solidFill>
                <a:schemeClr val="accent2">
                  <a:lumMod val="75000"/>
                </a:schemeClr>
              </a:solidFill>
              <a:latin typeface="Century Gothic" panose="020B0502020202020204" pitchFamily="34" charset="0"/>
              <a:cs typeface="Arial" panose="020B0604020202020204" pitchFamily="34" charset="0"/>
            </a:endParaRPr>
          </a:p>
          <a:p>
            <a:r>
              <a:rPr lang="en-US" sz="2000" b="1" dirty="0">
                <a:ea typeface="+mn-lt"/>
                <a:cs typeface="+mn-lt"/>
              </a:rPr>
              <a:t>HOW TO SUBMIT :</a:t>
            </a:r>
          </a:p>
          <a:p>
            <a:pPr indent="-257175">
              <a:buFont typeface="+mj-lt"/>
              <a:buAutoNum type="arabicPeriod"/>
            </a:pPr>
            <a:r>
              <a:rPr lang="en-US" sz="2000" dirty="0">
                <a:ea typeface="+mn-lt"/>
                <a:cs typeface="+mn-lt"/>
              </a:rPr>
              <a:t>Once you are ready to submit your nomination, please save this file as a PDF document.</a:t>
            </a:r>
          </a:p>
          <a:p>
            <a:pPr indent="-257175">
              <a:buFont typeface="+mj-lt"/>
              <a:buAutoNum type="arabicPeriod"/>
            </a:pPr>
            <a:r>
              <a:rPr lang="en-US" sz="2000" dirty="0">
                <a:ea typeface="+mn-lt"/>
                <a:cs typeface="+mn-lt"/>
              </a:rPr>
              <a:t>All information, infographics, and supporting documents must be compiled into your award proposal. </a:t>
            </a:r>
          </a:p>
        </p:txBody>
      </p:sp>
    </p:spTree>
    <p:extLst>
      <p:ext uri="{BB962C8B-B14F-4D97-AF65-F5344CB8AC3E}">
        <p14:creationId xmlns:p14="http://schemas.microsoft.com/office/powerpoint/2010/main" val="3050130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738370A-96E8-03B1-0D04-9CB438232FF5}"/>
              </a:ext>
            </a:extLst>
          </p:cNvPr>
          <p:cNvSpPr txBox="1"/>
          <p:nvPr/>
        </p:nvSpPr>
        <p:spPr>
          <a:xfrm>
            <a:off x="221456" y="5013127"/>
            <a:ext cx="6100762" cy="707886"/>
          </a:xfrm>
          <a:prstGeom prst="rect">
            <a:avLst/>
          </a:prstGeom>
          <a:noFill/>
        </p:spPr>
        <p:txBody>
          <a:bodyPr wrap="square">
            <a:spAutoFit/>
          </a:bodyPr>
          <a:lstStyle/>
          <a:p>
            <a:pPr algn="l"/>
            <a:r>
              <a:rPr lang="en-US" sz="4000" dirty="0">
                <a:solidFill>
                  <a:schemeClr val="bg1"/>
                </a:solidFill>
                <a:latin typeface="Century Gothic" panose="020B0502020202020204" pitchFamily="34" charset="0"/>
              </a:rPr>
              <a:t>TRAINER</a:t>
            </a:r>
          </a:p>
        </p:txBody>
      </p:sp>
      <p:sp>
        <p:nvSpPr>
          <p:cNvPr id="5" name="TextBox 4">
            <a:extLst>
              <a:ext uri="{FF2B5EF4-FFF2-40B4-BE49-F238E27FC236}">
                <a16:creationId xmlns:a16="http://schemas.microsoft.com/office/drawing/2014/main" id="{B0D2EA54-9FC7-E8B0-78EA-300EB9E45FA5}"/>
              </a:ext>
            </a:extLst>
          </p:cNvPr>
          <p:cNvSpPr txBox="1"/>
          <p:nvPr/>
        </p:nvSpPr>
        <p:spPr>
          <a:xfrm>
            <a:off x="221456" y="2240786"/>
            <a:ext cx="8808244" cy="2862322"/>
          </a:xfrm>
          <a:prstGeom prst="rect">
            <a:avLst/>
          </a:prstGeom>
          <a:noFill/>
        </p:spPr>
        <p:txBody>
          <a:bodyPr wrap="square">
            <a:spAutoFit/>
          </a:bodyPr>
          <a:lstStyle/>
          <a:p>
            <a:pPr algn="l"/>
            <a:r>
              <a:rPr lang="en-US" sz="6000" b="1" i="0" u="none" strike="noStrike" dirty="0">
                <a:solidFill>
                  <a:schemeClr val="bg1"/>
                </a:solidFill>
                <a:effectLst/>
                <a:latin typeface="Century Gothic" panose="020B0502020202020204" pitchFamily="34" charset="0"/>
              </a:rPr>
              <a:t>EXCELLENCE IN LEARNING INNOVATION AWARD</a:t>
            </a:r>
            <a:endParaRPr lang="en-US" sz="60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560087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TextBox 30">
            <a:extLst>
              <a:ext uri="{FF2B5EF4-FFF2-40B4-BE49-F238E27FC236}">
                <a16:creationId xmlns:a16="http://schemas.microsoft.com/office/drawing/2014/main" id="{6F9236CA-FE87-7AD7-D051-439D8B1A7FC1}"/>
              </a:ext>
            </a:extLst>
          </p:cNvPr>
          <p:cNvSpPr txBox="1"/>
          <p:nvPr/>
        </p:nvSpPr>
        <p:spPr>
          <a:xfrm>
            <a:off x="434404" y="1754092"/>
            <a:ext cx="10843196" cy="646331"/>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ea typeface="+mn-lt"/>
                <a:cs typeface="+mn-lt"/>
              </a:rPr>
              <a:t>Segment 1:</a:t>
            </a:r>
          </a:p>
          <a:p>
            <a:r>
              <a:rPr lang="en-US" b="1" dirty="0">
                <a:ea typeface="+mn-lt"/>
                <a:cs typeface="+mn-lt"/>
              </a:rPr>
              <a:t>Please provide an overview of your innovative approaches to training, strategy and objective (20 Marks)</a:t>
            </a:r>
            <a:endParaRPr lang="en-US" b="1" dirty="0"/>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6" name="TextBox 32">
            <a:extLst>
              <a:ext uri="{FF2B5EF4-FFF2-40B4-BE49-F238E27FC236}">
                <a16:creationId xmlns:a16="http://schemas.microsoft.com/office/drawing/2014/main" id="{DC10D93E-082C-EBC4-2110-3205CC086326}"/>
              </a:ext>
            </a:extLst>
          </p:cNvPr>
          <p:cNvSpPr txBox="1"/>
          <p:nvPr/>
        </p:nvSpPr>
        <p:spPr>
          <a:xfrm>
            <a:off x="400538" y="1243111"/>
            <a:ext cx="6732956" cy="307777"/>
          </a:xfrm>
          <a:prstGeom prst="rect">
            <a:avLst/>
          </a:prstGeom>
          <a:noFill/>
          <a:ln>
            <a:no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ea typeface="+mn-lt"/>
                <a:cs typeface="+mn-lt"/>
              </a:rPr>
              <a:t>EXCELLENCE IN LEARNING INNOVATION AWARD: TRAINER</a:t>
            </a:r>
            <a:endParaRPr lang="en-US" b="1" dirty="0"/>
          </a:p>
        </p:txBody>
      </p:sp>
    </p:spTree>
    <p:extLst>
      <p:ext uri="{BB962C8B-B14F-4D97-AF65-F5344CB8AC3E}">
        <p14:creationId xmlns:p14="http://schemas.microsoft.com/office/powerpoint/2010/main" val="1557778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TextBox 30">
            <a:extLst>
              <a:ext uri="{FF2B5EF4-FFF2-40B4-BE49-F238E27FC236}">
                <a16:creationId xmlns:a16="http://schemas.microsoft.com/office/drawing/2014/main" id="{6F9236CA-FE87-7AD7-D051-439D8B1A7FC1}"/>
              </a:ext>
            </a:extLst>
          </p:cNvPr>
          <p:cNvSpPr txBox="1"/>
          <p:nvPr/>
        </p:nvSpPr>
        <p:spPr>
          <a:xfrm>
            <a:off x="434404" y="1754092"/>
            <a:ext cx="10199729" cy="923330"/>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ea typeface="+mn-lt"/>
                <a:cs typeface="+mn-lt"/>
              </a:rPr>
              <a:t>Segment 2:</a:t>
            </a:r>
          </a:p>
          <a:p>
            <a:r>
              <a:rPr lang="en-US" b="1" dirty="0">
                <a:ea typeface="+mn-lt"/>
                <a:cs typeface="+mn-lt"/>
              </a:rPr>
              <a:t>Please explain your initiatives; </a:t>
            </a:r>
            <a:r>
              <a:rPr lang="en-US" b="1" dirty="0" err="1">
                <a:ea typeface="+mn-lt"/>
                <a:cs typeface="+mn-lt"/>
              </a:rPr>
              <a:t>programme</a:t>
            </a:r>
            <a:r>
              <a:rPr lang="en-US" b="1" dirty="0">
                <a:ea typeface="+mn-lt"/>
                <a:cs typeface="+mn-lt"/>
              </a:rPr>
              <a:t> design, creation and activity that support the development and growth (20 Marks)</a:t>
            </a:r>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6" name="TextBox 32">
            <a:extLst>
              <a:ext uri="{FF2B5EF4-FFF2-40B4-BE49-F238E27FC236}">
                <a16:creationId xmlns:a16="http://schemas.microsoft.com/office/drawing/2014/main" id="{DC10D93E-082C-EBC4-2110-3205CC086326}"/>
              </a:ext>
            </a:extLst>
          </p:cNvPr>
          <p:cNvSpPr txBox="1"/>
          <p:nvPr/>
        </p:nvSpPr>
        <p:spPr>
          <a:xfrm>
            <a:off x="400538" y="1243111"/>
            <a:ext cx="6732956" cy="307777"/>
          </a:xfrm>
          <a:prstGeom prst="rect">
            <a:avLst/>
          </a:prstGeom>
          <a:noFill/>
          <a:ln>
            <a:no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ea typeface="+mn-lt"/>
                <a:cs typeface="+mn-lt"/>
              </a:rPr>
              <a:t>EXCELLENCE IN LEARNING INNOVATION AWARD: TRAINER</a:t>
            </a:r>
            <a:endParaRPr lang="en-US" b="1" dirty="0"/>
          </a:p>
        </p:txBody>
      </p:sp>
    </p:spTree>
    <p:extLst>
      <p:ext uri="{BB962C8B-B14F-4D97-AF65-F5344CB8AC3E}">
        <p14:creationId xmlns:p14="http://schemas.microsoft.com/office/powerpoint/2010/main" val="28513812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TextBox 30">
            <a:extLst>
              <a:ext uri="{FF2B5EF4-FFF2-40B4-BE49-F238E27FC236}">
                <a16:creationId xmlns:a16="http://schemas.microsoft.com/office/drawing/2014/main" id="{6F9236CA-FE87-7AD7-D051-439D8B1A7FC1}"/>
              </a:ext>
            </a:extLst>
          </p:cNvPr>
          <p:cNvSpPr txBox="1"/>
          <p:nvPr/>
        </p:nvSpPr>
        <p:spPr>
          <a:xfrm>
            <a:off x="434404" y="1754092"/>
            <a:ext cx="10516625" cy="646331"/>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ea typeface="+mn-lt"/>
                <a:cs typeface="+mn-lt"/>
              </a:rPr>
              <a:t>Segment 3:</a:t>
            </a:r>
          </a:p>
          <a:p>
            <a:r>
              <a:rPr lang="en-US" b="1" dirty="0">
                <a:ea typeface="+mn-lt"/>
                <a:cs typeface="+mn-lt"/>
              </a:rPr>
              <a:t>Please provide an implementation plan, measurement and effectiveness of the initiatives (30 Marks)</a:t>
            </a:r>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6" name="TextBox 32">
            <a:extLst>
              <a:ext uri="{FF2B5EF4-FFF2-40B4-BE49-F238E27FC236}">
                <a16:creationId xmlns:a16="http://schemas.microsoft.com/office/drawing/2014/main" id="{DC10D93E-082C-EBC4-2110-3205CC086326}"/>
              </a:ext>
            </a:extLst>
          </p:cNvPr>
          <p:cNvSpPr txBox="1"/>
          <p:nvPr/>
        </p:nvSpPr>
        <p:spPr>
          <a:xfrm>
            <a:off x="400538" y="1243111"/>
            <a:ext cx="6732956" cy="307777"/>
          </a:xfrm>
          <a:prstGeom prst="rect">
            <a:avLst/>
          </a:prstGeom>
          <a:noFill/>
          <a:ln>
            <a:no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ea typeface="+mn-lt"/>
                <a:cs typeface="+mn-lt"/>
              </a:rPr>
              <a:t>EXCELLENCE IN LEARNING INNOVATION AWARD: TRAINER</a:t>
            </a:r>
            <a:endParaRPr lang="en-US" b="1" dirty="0"/>
          </a:p>
        </p:txBody>
      </p:sp>
    </p:spTree>
    <p:extLst>
      <p:ext uri="{BB962C8B-B14F-4D97-AF65-F5344CB8AC3E}">
        <p14:creationId xmlns:p14="http://schemas.microsoft.com/office/powerpoint/2010/main" val="1341069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TextBox 30">
            <a:extLst>
              <a:ext uri="{FF2B5EF4-FFF2-40B4-BE49-F238E27FC236}">
                <a16:creationId xmlns:a16="http://schemas.microsoft.com/office/drawing/2014/main" id="{6F9236CA-FE87-7AD7-D051-439D8B1A7FC1}"/>
              </a:ext>
            </a:extLst>
          </p:cNvPr>
          <p:cNvSpPr txBox="1"/>
          <p:nvPr/>
        </p:nvSpPr>
        <p:spPr>
          <a:xfrm>
            <a:off x="434404" y="1754092"/>
            <a:ext cx="10199729" cy="646331"/>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ea typeface="+mn-lt"/>
                <a:cs typeface="+mn-lt"/>
              </a:rPr>
              <a:t>Segment 4:</a:t>
            </a:r>
          </a:p>
          <a:p>
            <a:r>
              <a:rPr lang="en-US" b="1" dirty="0">
                <a:ea typeface="+mn-lt"/>
                <a:cs typeface="+mn-lt"/>
              </a:rPr>
              <a:t>Please provide the impact of the initiatives to the industry, society and nation (30 Marks)</a:t>
            </a:r>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6" name="TextBox 32">
            <a:extLst>
              <a:ext uri="{FF2B5EF4-FFF2-40B4-BE49-F238E27FC236}">
                <a16:creationId xmlns:a16="http://schemas.microsoft.com/office/drawing/2014/main" id="{DC10D93E-082C-EBC4-2110-3205CC086326}"/>
              </a:ext>
            </a:extLst>
          </p:cNvPr>
          <p:cNvSpPr txBox="1"/>
          <p:nvPr/>
        </p:nvSpPr>
        <p:spPr>
          <a:xfrm>
            <a:off x="400538" y="1243111"/>
            <a:ext cx="6732956" cy="307777"/>
          </a:xfrm>
          <a:prstGeom prst="rect">
            <a:avLst/>
          </a:prstGeom>
          <a:noFill/>
          <a:ln>
            <a:no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ea typeface="+mn-lt"/>
                <a:cs typeface="+mn-lt"/>
              </a:rPr>
              <a:t>EXCELLENCE IN LEARNING INNOVATION AWARD: TRAINER</a:t>
            </a:r>
            <a:endParaRPr lang="en-US" b="1" dirty="0"/>
          </a:p>
        </p:txBody>
      </p:sp>
    </p:spTree>
    <p:extLst>
      <p:ext uri="{BB962C8B-B14F-4D97-AF65-F5344CB8AC3E}">
        <p14:creationId xmlns:p14="http://schemas.microsoft.com/office/powerpoint/2010/main" val="1787846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4E444AB-3F4C-0BDD-3F4D-1187B0DE6E3F}"/>
              </a:ext>
            </a:extLst>
          </p:cNvPr>
          <p:cNvSpPr/>
          <p:nvPr/>
        </p:nvSpPr>
        <p:spPr>
          <a:xfrm>
            <a:off x="685800" y="1060487"/>
            <a:ext cx="10891157" cy="5355312"/>
          </a:xfrm>
          <a:prstGeom prst="rect">
            <a:avLst/>
          </a:prstGeom>
        </p:spPr>
        <p:txBody>
          <a:bodyPr wrap="square" lIns="91440" tIns="45720" rIns="91440" bIns="45720" anchor="t">
            <a:spAutoFit/>
          </a:bodyPr>
          <a:lstStyle/>
          <a:p>
            <a:pPr algn="ctr"/>
            <a:r>
              <a:rPr lang="en-US" b="1" kern="1200" dirty="0">
                <a:latin typeface="Century Gothic"/>
              </a:rPr>
              <a:t>DECLARATION</a:t>
            </a:r>
            <a:r>
              <a:rPr lang="en-US" b="1" dirty="0">
                <a:latin typeface="Century Gothic"/>
              </a:rPr>
              <a:t> </a:t>
            </a:r>
            <a:endParaRPr lang="en-US" b="1" kern="1200" dirty="0">
              <a:latin typeface="Century Gothic"/>
            </a:endParaRPr>
          </a:p>
          <a:p>
            <a:pPr algn="just"/>
            <a:br>
              <a:rPr lang="en-US" dirty="0"/>
            </a:br>
            <a:r>
              <a:rPr lang="en-US" dirty="0">
                <a:ea typeface="+mn-lt"/>
                <a:cs typeface="+mn-lt"/>
              </a:rPr>
              <a:t>  I hereby agree to the terms and conditions and confirm that the company is eligible to participate in the HRD Awards 2024. I further confirm that all information and/or data provided are accurate and true and agree that I will be available to clarify any information if required by the judging panel. I understand and accept that the judges’ decision is final and conclusive and that no appeals shall be permitted. HRD Corp hereby reserves the right to reject any submissions which are incomplete, incorrect, submitted beyond the deadline, and/or for any other reason HRD Corp deems fit.</a:t>
            </a:r>
            <a:endParaRPr lang="en-US" dirty="0">
              <a:latin typeface="Century Gothic"/>
            </a:endParaRPr>
          </a:p>
          <a:p>
            <a:endParaRPr lang="en-MY" dirty="0">
              <a:latin typeface="Century Gothic"/>
            </a:endParaRPr>
          </a:p>
          <a:p>
            <a:r>
              <a:rPr lang="en-MY" dirty="0"/>
              <a:t>[Digital Stamp]</a:t>
            </a:r>
          </a:p>
          <a:p>
            <a:endParaRPr lang="en-MY" dirty="0"/>
          </a:p>
          <a:p>
            <a:r>
              <a:rPr lang="en-MY" dirty="0"/>
              <a:t>Endorsed by:   </a:t>
            </a:r>
            <a:br>
              <a:rPr lang="en-MY" dirty="0"/>
            </a:br>
            <a:endParaRPr lang="en-MY" dirty="0"/>
          </a:p>
          <a:p>
            <a:endParaRPr lang="en-MY" dirty="0"/>
          </a:p>
          <a:p>
            <a:endParaRPr lang="en-MY" dirty="0"/>
          </a:p>
          <a:p>
            <a:r>
              <a:rPr lang="en-MY" dirty="0"/>
              <a:t>-----------------------------------------------</a:t>
            </a:r>
          </a:p>
          <a:p>
            <a:r>
              <a:rPr lang="en-MY" dirty="0"/>
              <a:t>Name : </a:t>
            </a:r>
          </a:p>
          <a:p>
            <a:r>
              <a:rPr lang="en-MY" dirty="0"/>
              <a:t>Date : </a:t>
            </a:r>
            <a:endParaRPr lang="en-MY" dirty="0">
              <a:latin typeface="Century Gothic"/>
            </a:endParaRPr>
          </a:p>
          <a:p>
            <a:pPr algn="ctr"/>
            <a:r>
              <a:rPr lang="en-AU" b="1" kern="1200" dirty="0">
                <a:latin typeface="Century Gothic"/>
              </a:rPr>
              <a:t>-THE END-</a:t>
            </a:r>
            <a:r>
              <a:rPr lang="en-AU" b="1" dirty="0">
                <a:latin typeface="Century Gothic"/>
              </a:rPr>
              <a:t> </a:t>
            </a:r>
            <a:endParaRPr lang="en-US" b="1" dirty="0">
              <a:latin typeface="Century Gothic"/>
              <a:cs typeface="Arial"/>
            </a:endParaRPr>
          </a:p>
        </p:txBody>
      </p:sp>
      <p:sp>
        <p:nvSpPr>
          <p:cNvPr id="3" name="Rectangle 2">
            <a:extLst>
              <a:ext uri="{FF2B5EF4-FFF2-40B4-BE49-F238E27FC236}">
                <a16:creationId xmlns:a16="http://schemas.microsoft.com/office/drawing/2014/main" id="{7A8C3438-1FAF-B2B1-91BC-8BA276F3D9BE}"/>
              </a:ext>
            </a:extLst>
          </p:cNvPr>
          <p:cNvSpPr/>
          <p:nvPr/>
        </p:nvSpPr>
        <p:spPr>
          <a:xfrm>
            <a:off x="836954" y="1578746"/>
            <a:ext cx="284873" cy="314084"/>
          </a:xfrm>
          <a:prstGeom prst="rect">
            <a:avLst/>
          </a:prstGeom>
          <a:noFill/>
          <a:ln w="6350"/>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sz="1200"/>
          </a:p>
        </p:txBody>
      </p:sp>
    </p:spTree>
    <p:extLst>
      <p:ext uri="{BB962C8B-B14F-4D97-AF65-F5344CB8AC3E}">
        <p14:creationId xmlns:p14="http://schemas.microsoft.com/office/powerpoint/2010/main" val="211838027"/>
      </p:ext>
    </p:extLst>
  </p:cSld>
  <p:clrMapOvr>
    <a:masterClrMapping/>
  </p:clrMapOvr>
</p:sld>
</file>

<file path=ppt/theme/theme1.xml><?xml version="1.0" encoding="utf-8"?>
<a:theme xmlns:a="http://schemas.openxmlformats.org/drawingml/2006/main" name="Cover">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74</TotalTime>
  <Words>581</Words>
  <Application>Microsoft Office PowerPoint</Application>
  <PresentationFormat>Widescreen</PresentationFormat>
  <Paragraphs>63</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Cover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NURUL IMAN BINTI ABU HANIFAH</cp:lastModifiedBy>
  <cp:revision>10</cp:revision>
  <dcterms:created xsi:type="dcterms:W3CDTF">2024-04-26T12:01:08Z</dcterms:created>
  <dcterms:modified xsi:type="dcterms:W3CDTF">2024-05-30T01:09:35Z</dcterms:modified>
</cp:coreProperties>
</file>