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7" r:id="rId8"/>
    <p:sldId id="268" r:id="rId9"/>
    <p:sldId id="265"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48C353-5BE6-43E0-98DC-B61D75A1B6E7}" v="1" dt="2024-05-29T07:33:31.9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259974"/>
            <a:ext cx="5968234"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EXCELLENCE IN LEARNING INNOVATION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company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 4">
            <a:extLst>
              <a:ext uri="{FF2B5EF4-FFF2-40B4-BE49-F238E27FC236}">
                <a16:creationId xmlns:a16="http://schemas.microsoft.com/office/drawing/2014/main" id="{B85C44AE-3832-AD21-FB54-0B73B1A11563}"/>
              </a:ext>
            </a:extLst>
          </p:cNvPr>
          <p:cNvGraphicFramePr>
            <a:graphicFrameLocks noGrp="1"/>
          </p:cNvGraphicFramePr>
          <p:nvPr>
            <p:extLst>
              <p:ext uri="{D42A27DB-BD31-4B8C-83A1-F6EECF244321}">
                <p14:modId xmlns:p14="http://schemas.microsoft.com/office/powerpoint/2010/main" val="1845177375"/>
              </p:ext>
            </p:extLst>
          </p:nvPr>
        </p:nvGraphicFramePr>
        <p:xfrm>
          <a:off x="1023620" y="3022589"/>
          <a:ext cx="9000490" cy="2646666"/>
        </p:xfrm>
        <a:graphic>
          <a:graphicData uri="http://schemas.openxmlformats.org/drawingml/2006/table">
            <a:tbl>
              <a:tblPr/>
              <a:tblGrid>
                <a:gridCol w="4500245">
                  <a:extLst>
                    <a:ext uri="{9D8B030D-6E8A-4147-A177-3AD203B41FA5}">
                      <a16:colId xmlns:a16="http://schemas.microsoft.com/office/drawing/2014/main" val="3994371993"/>
                    </a:ext>
                  </a:extLst>
                </a:gridCol>
                <a:gridCol w="4500245">
                  <a:extLst>
                    <a:ext uri="{9D8B030D-6E8A-4147-A177-3AD203B41FA5}">
                      <a16:colId xmlns:a16="http://schemas.microsoft.com/office/drawing/2014/main" val="3256278013"/>
                    </a:ext>
                  </a:extLst>
                </a:gridCol>
              </a:tblGrid>
              <a:tr h="1425128">
                <a:tc>
                  <a:txBody>
                    <a:bodyPr/>
                    <a:lstStyle/>
                    <a:p>
                      <a:pPr algn="l" fontAlgn="base"/>
                      <a:r>
                        <a:rPr lang="en-US" sz="1200" b="1" i="0">
                          <a:solidFill>
                            <a:srgbClr val="000000"/>
                          </a:solidFill>
                          <a:effectLst/>
                          <a:latin typeface="Century Gothic" panose="020B0502020202020204" pitchFamily="34" charset="0"/>
                        </a:rPr>
                        <a:t>Your Organisation Name</a:t>
                      </a:r>
                      <a:r>
                        <a:rPr lang="en-US" sz="1200" b="1" i="0">
                          <a:solidFill>
                            <a:srgbClr val="FFFFFF"/>
                          </a:solidFill>
                          <a:effectLst/>
                          <a:latin typeface="Century Gothic" panose="020B0502020202020204" pitchFamily="34" charset="0"/>
                        </a:rPr>
                        <a:t>​</a:t>
                      </a:r>
                      <a:endParaRPr lang="en-US" b="1" i="0">
                        <a:solidFill>
                          <a:srgbClr val="FFFFFF"/>
                        </a:solidFill>
                        <a:effectLst/>
                      </a:endParaRPr>
                    </a:p>
                    <a:p>
                      <a:pPr algn="l" fontAlgn="base"/>
                      <a:r>
                        <a:rPr lang="en-US" sz="1200" b="1" i="0">
                          <a:solidFill>
                            <a:srgbClr val="000000"/>
                          </a:solidFill>
                          <a:effectLst/>
                          <a:latin typeface="Century Gothic" panose="020B0502020202020204" pitchFamily="34" charset="0"/>
                        </a:rPr>
                        <a:t>(This will be used for all marketing collaterals)</a:t>
                      </a:r>
                      <a:r>
                        <a:rPr lang="en-US" sz="1200" b="1" i="0">
                          <a:solidFill>
                            <a:srgbClr val="FFFFFF"/>
                          </a:solidFill>
                          <a:effectLst/>
                          <a:latin typeface="Century Gothic" panose="020B0502020202020204" pitchFamily="34" charset="0"/>
                        </a:rPr>
                        <a:t>​</a:t>
                      </a:r>
                      <a:endParaRPr lang="en-US" b="1" i="0">
                        <a:solidFill>
                          <a:srgbClr val="FFFFFF"/>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ase"/>
                      <a:r>
                        <a:rPr lang="en-US" sz="1200" b="1" i="0" u="none" strike="noStrike">
                          <a:solidFill>
                            <a:srgbClr val="7F7F7F"/>
                          </a:solidFill>
                          <a:effectLst/>
                          <a:latin typeface="Century Gothic" panose="020B0502020202020204" pitchFamily="34" charset="0"/>
                        </a:rPr>
                        <a:t>e.g. XYZ Pte Ltd</a:t>
                      </a:r>
                      <a:r>
                        <a:rPr lang="en-US" sz="1200" b="1" i="0" u="none" strike="noStrike">
                          <a:solidFill>
                            <a:srgbClr val="FFFFFF"/>
                          </a:solidFill>
                          <a:effectLst/>
                          <a:latin typeface="Century Gothic" panose="020B0502020202020204" pitchFamily="34" charset="0"/>
                        </a:rPr>
                        <a:t>. </a:t>
                      </a:r>
                      <a:r>
                        <a:rPr lang="en-US" sz="1200" b="1" i="0" u="none" strike="noStrike">
                          <a:solidFill>
                            <a:srgbClr val="7F7F7F"/>
                          </a:solidFill>
                          <a:effectLst/>
                          <a:latin typeface="Century Gothic" panose="020B0502020202020204" pitchFamily="34" charset="0"/>
                        </a:rPr>
                        <a:t>XYZ will be used across all marketing collaterals.</a:t>
                      </a:r>
                      <a:r>
                        <a:rPr lang="en-US" sz="1200" b="1" i="0">
                          <a:solidFill>
                            <a:srgbClr val="FFFFFF"/>
                          </a:solidFill>
                          <a:effectLst/>
                          <a:latin typeface="Century Gothic" panose="020B0502020202020204" pitchFamily="34" charset="0"/>
                        </a:rPr>
                        <a:t>​</a:t>
                      </a:r>
                      <a:endParaRPr lang="en-US" b="1" i="0">
                        <a:solidFill>
                          <a:srgbClr val="FFFFFF"/>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360013"/>
                  </a:ext>
                </a:extLst>
              </a:tr>
              <a:tr h="610769">
                <a:tc>
                  <a:txBody>
                    <a:bodyPr/>
                    <a:lstStyle/>
                    <a:p>
                      <a:pPr algn="l" fontAlgn="base"/>
                      <a:r>
                        <a:rPr lang="en-SG" sz="1200" b="1" i="0" u="none" strike="noStrike">
                          <a:solidFill>
                            <a:srgbClr val="000000"/>
                          </a:solidFill>
                          <a:effectLst/>
                          <a:latin typeface="Century Gothic" panose="020B0502020202020204" pitchFamily="34" charset="0"/>
                        </a:rPr>
                        <a:t>MyCoID</a:t>
                      </a:r>
                      <a:r>
                        <a:rPr lang="en-SG" sz="1200" b="0" i="0">
                          <a:solidFill>
                            <a:srgbClr val="000000"/>
                          </a:solidFill>
                          <a:effectLst/>
                          <a:latin typeface="Century Gothic" panose="020B0502020202020204" pitchFamily="34" charset="0"/>
                        </a:rPr>
                        <a:t>​</a:t>
                      </a:r>
                      <a:endParaRPr lang="en-SG" b="0" i="0">
                        <a:solidFill>
                          <a:srgbClr val="000000"/>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a:solidFill>
                            <a:srgbClr val="000000"/>
                          </a:solidFill>
                          <a:effectLst/>
                          <a:latin typeface="Century Gothic" panose="020B0502020202020204" pitchFamily="34" charset="0"/>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9262588"/>
                  </a:ext>
                </a:extLst>
              </a:tr>
              <a:tr h="610769">
                <a:tc>
                  <a:txBody>
                    <a:bodyPr/>
                    <a:lstStyle/>
                    <a:p>
                      <a:pPr algn="l" fontAlgn="base"/>
                      <a:r>
                        <a:rPr lang="en-AU" sz="1200" b="1" i="0">
                          <a:solidFill>
                            <a:srgbClr val="000000"/>
                          </a:solidFill>
                          <a:effectLst/>
                          <a:latin typeface="Century Gothic" panose="020B0502020202020204" pitchFamily="34" charset="0"/>
                        </a:rPr>
                        <a:t>Category</a:t>
                      </a:r>
                      <a:r>
                        <a:rPr lang="en-AU" sz="1200" b="0" i="0">
                          <a:solidFill>
                            <a:srgbClr val="000000"/>
                          </a:solidFill>
                          <a:effectLst/>
                          <a:latin typeface="Century Gothic" panose="020B0502020202020204" pitchFamily="34" charset="0"/>
                        </a:rPr>
                        <a:t>​</a:t>
                      </a:r>
                      <a:endParaRPr lang="en-AU" b="0" i="0">
                        <a:solidFill>
                          <a:srgbClr val="000000"/>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dirty="0">
                          <a:solidFill>
                            <a:srgbClr val="000000"/>
                          </a:solidFill>
                          <a:effectLst/>
                          <a:latin typeface="Century Gothic" panose="020B0502020202020204" pitchFamily="34" charset="0"/>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5468247"/>
                  </a:ext>
                </a:extLst>
              </a:tr>
            </a:tbl>
          </a:graphicData>
        </a:graphic>
      </p:graphicFrame>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02E52CD-5367-4508-9528-694519D6DB06}"/>
              </a:ext>
            </a:extLst>
          </p:cNvPr>
          <p:cNvSpPr/>
          <p:nvPr/>
        </p:nvSpPr>
        <p:spPr>
          <a:xfrm>
            <a:off x="480060" y="1435536"/>
            <a:ext cx="10629899" cy="366254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PROPOSAL GUIDELINES</a:t>
            </a:r>
          </a:p>
          <a:p>
            <a:pPr indent="-257175">
              <a:buFont typeface="+mj-lt"/>
              <a:buAutoNum type="arabicPeriod"/>
            </a:pPr>
            <a:r>
              <a:rPr lang="en-US" dirty="0">
                <a:ea typeface="+mn-lt"/>
                <a:cs typeface="+mn-lt"/>
              </a:rPr>
              <a:t>Please refer to the Submission Guidelines available on the website for entry criteria and other specific requirements.</a:t>
            </a:r>
          </a:p>
          <a:p>
            <a:r>
              <a:rPr lang="en-US" dirty="0">
                <a:ea typeface="+mn-lt"/>
                <a:cs typeface="+mn-lt"/>
              </a:rPr>
              <a:t>2. Any sensitive or confidential information is to be used for judging purposes only.</a:t>
            </a:r>
          </a:p>
          <a:p>
            <a:r>
              <a:rPr lang="en-GB" dirty="0">
                <a:ea typeface="+mn-lt"/>
                <a:cs typeface="+mn-lt"/>
              </a:rPr>
              <a:t>3. You are restricted from using your own entry template with your company branding; please only use what is provided.</a:t>
            </a:r>
            <a:endParaRPr lang="en-US" dirty="0">
              <a:ea typeface="+mn-lt"/>
              <a:cs typeface="+mn-lt"/>
            </a:endParaRPr>
          </a:p>
          <a:p>
            <a:r>
              <a:rPr lang="en-US" dirty="0">
                <a:ea typeface="+mn-lt"/>
                <a:cs typeface="+mn-lt"/>
              </a:rPr>
              <a:t>4. Please use only Arial, 10pt font size, and ensure the file size does not exceed 20MB.</a:t>
            </a:r>
          </a:p>
          <a:p>
            <a:r>
              <a:rPr lang="en-US" dirty="0">
                <a:ea typeface="+mn-lt"/>
                <a:cs typeface="+mn-lt"/>
              </a:rPr>
              <a:t>5. Every segment of the proposal needs to be provided with detailed information listed. </a:t>
            </a:r>
          </a:p>
          <a:p>
            <a:r>
              <a:rPr lang="en-US" dirty="0">
                <a:ea typeface="+mn-lt"/>
                <a:cs typeface="+mn-lt"/>
              </a:rPr>
              <a:t>6. Please follow the sequence of the form (Segment 1 – Segment 4).</a:t>
            </a:r>
          </a:p>
          <a:p>
            <a:pPr algn="just"/>
            <a:endParaRPr lang="en-US" sz="1600" dirty="0">
              <a:solidFill>
                <a:schemeClr val="accent2">
                  <a:lumMod val="75000"/>
                </a:schemeClr>
              </a:solidFill>
              <a:cs typeface="Arial" panose="020B0604020202020204" pitchFamily="34" charset="0"/>
            </a:endParaRPr>
          </a:p>
          <a:p>
            <a:r>
              <a:rPr lang="en-US" b="1" dirty="0">
                <a:ea typeface="+mn-lt"/>
                <a:cs typeface="+mn-lt"/>
              </a:rPr>
              <a:t>HOW TO SUBMIT :</a:t>
            </a:r>
          </a:p>
          <a:p>
            <a:pPr indent="-257175">
              <a:buFont typeface="+mj-lt"/>
              <a:buAutoNum type="arabicPeriod"/>
            </a:pPr>
            <a:r>
              <a:rPr lang="en-US" dirty="0">
                <a:ea typeface="+mn-lt"/>
                <a:cs typeface="+mn-lt"/>
              </a:rPr>
              <a:t>Once you are ready to submit your nomination, please save this file as a PDF document.</a:t>
            </a:r>
          </a:p>
          <a:p>
            <a:pPr indent="-257175">
              <a:buFont typeface="+mj-lt"/>
              <a:buAutoNum type="arabicPeriod"/>
            </a:pPr>
            <a:r>
              <a:rPr lang="en-US"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4970085"/>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TRAINING PROVIDER</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2480297"/>
            <a:ext cx="7838811" cy="2308324"/>
          </a:xfrm>
          <a:prstGeom prst="rect">
            <a:avLst/>
          </a:prstGeom>
          <a:noFill/>
        </p:spPr>
        <p:txBody>
          <a:bodyPr wrap="square">
            <a:spAutoFit/>
          </a:bodyPr>
          <a:lstStyle/>
          <a:p>
            <a:pPr algn="l"/>
            <a:r>
              <a:rPr lang="en-US" sz="4800" b="1" i="0" u="none" strike="noStrike" dirty="0">
                <a:solidFill>
                  <a:srgbClr val="FFFFFF"/>
                </a:solidFill>
                <a:effectLst/>
                <a:latin typeface="Century Gothic" panose="020B0502020202020204" pitchFamily="34" charset="0"/>
              </a:rPr>
              <a:t>EXCELLENCE IN LEARNING INNOVATION </a:t>
            </a:r>
            <a:r>
              <a:rPr lang="en-US" sz="4500" b="1" i="0" u="none" strike="noStrike" dirty="0">
                <a:solidFill>
                  <a:schemeClr val="bg1"/>
                </a:solidFill>
                <a:effectLst/>
                <a:latin typeface="Century Gothic" panose="020B0502020202020204" pitchFamily="34" charset="0"/>
              </a:rPr>
              <a:t>AWARD</a:t>
            </a:r>
            <a:endParaRPr lang="en-US" sz="45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291122" y="12939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TRAINING PROVIDER</a:t>
            </a:r>
            <a:endParaRPr lang="en-US" b="1" dirty="0"/>
          </a:p>
        </p:txBody>
      </p:sp>
      <p:sp>
        <p:nvSpPr>
          <p:cNvPr id="4" name="TextBox 30">
            <a:extLst>
              <a:ext uri="{FF2B5EF4-FFF2-40B4-BE49-F238E27FC236}">
                <a16:creationId xmlns:a16="http://schemas.microsoft.com/office/drawing/2014/main" id="{6F9236CA-FE87-7AD7-D051-439D8B1A7FC1}"/>
              </a:ext>
            </a:extLst>
          </p:cNvPr>
          <p:cNvSpPr txBox="1"/>
          <p:nvPr/>
        </p:nvSpPr>
        <p:spPr>
          <a:xfrm>
            <a:off x="291122" y="1802139"/>
            <a:ext cx="10768764"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1: </a:t>
            </a:r>
          </a:p>
          <a:p>
            <a:r>
              <a:rPr lang="en-US" b="1" dirty="0">
                <a:ea typeface="+mn-lt"/>
                <a:cs typeface="+mn-lt"/>
              </a:rPr>
              <a:t>Please provide an overview of your innovative approaches to training, strategy and objective (20 Marks)</a:t>
            </a:r>
            <a:endParaRPr lang="en-US" b="1" dirty="0"/>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291122" y="12939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TRAINING PROVIDER</a:t>
            </a:r>
            <a:endParaRPr lang="en-US" b="1" dirty="0"/>
          </a:p>
        </p:txBody>
      </p:sp>
      <p:sp>
        <p:nvSpPr>
          <p:cNvPr id="4" name="TextBox 30">
            <a:extLst>
              <a:ext uri="{FF2B5EF4-FFF2-40B4-BE49-F238E27FC236}">
                <a16:creationId xmlns:a16="http://schemas.microsoft.com/office/drawing/2014/main" id="{6F9236CA-FE87-7AD7-D051-439D8B1A7FC1}"/>
              </a:ext>
            </a:extLst>
          </p:cNvPr>
          <p:cNvSpPr txBox="1"/>
          <p:nvPr/>
        </p:nvSpPr>
        <p:spPr>
          <a:xfrm>
            <a:off x="291122" y="1802139"/>
            <a:ext cx="10703449" cy="92333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2:</a:t>
            </a:r>
          </a:p>
          <a:p>
            <a:r>
              <a:rPr lang="en-US" b="1" dirty="0">
                <a:ea typeface="+mn-lt"/>
                <a:cs typeface="+mn-lt"/>
              </a:rPr>
              <a:t>Please explain your initiatives; </a:t>
            </a:r>
            <a:r>
              <a:rPr lang="en-US" b="1" dirty="0" err="1">
                <a:ea typeface="+mn-lt"/>
                <a:cs typeface="+mn-lt"/>
              </a:rPr>
              <a:t>programme</a:t>
            </a:r>
            <a:r>
              <a:rPr lang="en-US" b="1" dirty="0">
                <a:ea typeface="+mn-lt"/>
                <a:cs typeface="+mn-lt"/>
              </a:rPr>
              <a:t> design, creation and activity that support the development and growth (20 Marks)</a:t>
            </a:r>
          </a:p>
        </p:txBody>
      </p:sp>
    </p:spTree>
    <p:extLst>
      <p:ext uri="{BB962C8B-B14F-4D97-AF65-F5344CB8AC3E}">
        <p14:creationId xmlns:p14="http://schemas.microsoft.com/office/powerpoint/2010/main" val="641866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291122" y="12939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TRAINING PROVIDER</a:t>
            </a:r>
            <a:endParaRPr lang="en-US" b="1" dirty="0"/>
          </a:p>
        </p:txBody>
      </p:sp>
      <p:sp>
        <p:nvSpPr>
          <p:cNvPr id="4" name="TextBox 30">
            <a:extLst>
              <a:ext uri="{FF2B5EF4-FFF2-40B4-BE49-F238E27FC236}">
                <a16:creationId xmlns:a16="http://schemas.microsoft.com/office/drawing/2014/main" id="{6F9236CA-FE87-7AD7-D051-439D8B1A7FC1}"/>
              </a:ext>
            </a:extLst>
          </p:cNvPr>
          <p:cNvSpPr txBox="1"/>
          <p:nvPr/>
        </p:nvSpPr>
        <p:spPr>
          <a:xfrm>
            <a:off x="291122" y="1802139"/>
            <a:ext cx="10594592"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3:</a:t>
            </a:r>
          </a:p>
          <a:p>
            <a:r>
              <a:rPr lang="en-US" b="1" dirty="0">
                <a:ea typeface="+mn-lt"/>
                <a:cs typeface="+mn-lt"/>
              </a:rPr>
              <a:t>Please provide an implementation plan, measurement and effectiveness of the initiatives (30 Marks)</a:t>
            </a:r>
          </a:p>
        </p:txBody>
      </p:sp>
    </p:spTree>
    <p:extLst>
      <p:ext uri="{BB962C8B-B14F-4D97-AF65-F5344CB8AC3E}">
        <p14:creationId xmlns:p14="http://schemas.microsoft.com/office/powerpoint/2010/main" val="1234390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291122" y="12939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TRAINING PROVIDER</a:t>
            </a:r>
            <a:endParaRPr lang="en-US" b="1" dirty="0"/>
          </a:p>
        </p:txBody>
      </p:sp>
      <p:sp>
        <p:nvSpPr>
          <p:cNvPr id="4" name="TextBox 30">
            <a:extLst>
              <a:ext uri="{FF2B5EF4-FFF2-40B4-BE49-F238E27FC236}">
                <a16:creationId xmlns:a16="http://schemas.microsoft.com/office/drawing/2014/main" id="{6F9236CA-FE87-7AD7-D051-439D8B1A7FC1}"/>
              </a:ext>
            </a:extLst>
          </p:cNvPr>
          <p:cNvSpPr txBox="1"/>
          <p:nvPr/>
        </p:nvSpPr>
        <p:spPr>
          <a:xfrm>
            <a:off x="291122" y="1802139"/>
            <a:ext cx="10309145"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4:</a:t>
            </a:r>
          </a:p>
          <a:p>
            <a:r>
              <a:rPr lang="en-US" b="1" dirty="0">
                <a:ea typeface="+mn-lt"/>
                <a:cs typeface="+mn-lt"/>
              </a:rPr>
              <a:t>Please provide the impact of the initiatives to the industry, society and nation (30 Marks)</a:t>
            </a:r>
          </a:p>
        </p:txBody>
      </p:sp>
    </p:spTree>
    <p:extLst>
      <p:ext uri="{BB962C8B-B14F-4D97-AF65-F5344CB8AC3E}">
        <p14:creationId xmlns:p14="http://schemas.microsoft.com/office/powerpoint/2010/main" val="3248559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C5222C-B43A-02F4-8A13-9216A18D46FF}"/>
              </a:ext>
            </a:extLst>
          </p:cNvPr>
          <p:cNvSpPr/>
          <p:nvPr/>
        </p:nvSpPr>
        <p:spPr>
          <a:xfrm>
            <a:off x="685800" y="1060487"/>
            <a:ext cx="10891157" cy="5632311"/>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endParaRPr lang="en-US" dirty="0">
              <a:latin typeface="Century Gothic"/>
            </a:endParaRPr>
          </a:p>
          <a:p>
            <a:endParaRPr lang="en-MY" dirty="0">
              <a:latin typeface="Century Gothic"/>
            </a:endParaRPr>
          </a:p>
          <a:p>
            <a:r>
              <a:rPr lang="en-MY" dirty="0"/>
              <a:t>[Digital Company Stamp]</a:t>
            </a:r>
          </a:p>
          <a:p>
            <a:endParaRPr lang="en-MY" dirty="0"/>
          </a:p>
          <a:p>
            <a:r>
              <a:rPr lang="en-MY" dirty="0"/>
              <a:t>Endorsed by CEO/Director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5" name="Rectangle 4">
            <a:extLst>
              <a:ext uri="{FF2B5EF4-FFF2-40B4-BE49-F238E27FC236}">
                <a16:creationId xmlns:a16="http://schemas.microsoft.com/office/drawing/2014/main" id="{1679BD7D-6914-FD21-58F7-A22109AD0BB7}"/>
              </a:ext>
            </a:extLst>
          </p:cNvPr>
          <p:cNvSpPr/>
          <p:nvPr/>
        </p:nvSpPr>
        <p:spPr>
          <a:xfrm>
            <a:off x="836954" y="16295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170</TotalTime>
  <Words>597</Words>
  <Application>Microsoft Office PowerPoint</Application>
  <PresentationFormat>Widescreen</PresentationFormat>
  <Paragraphs>57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Times New Roman</vt: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13</cp:revision>
  <dcterms:created xsi:type="dcterms:W3CDTF">2024-04-26T12:01:08Z</dcterms:created>
  <dcterms:modified xsi:type="dcterms:W3CDTF">2024-05-30T03:30:52Z</dcterms:modified>
</cp:coreProperties>
</file>