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256" r:id="rId7"/>
    <p:sldId id="344" r:id="rId8"/>
    <p:sldId id="341" r:id="rId9"/>
    <p:sldId id="349" r:id="rId10"/>
    <p:sldId id="297" r:id="rId11"/>
    <p:sldId id="318" r:id="rId12"/>
    <p:sldId id="319" r:id="rId13"/>
    <p:sldId id="320" r:id="rId14"/>
    <p:sldId id="351"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256"/>
            <p14:sldId id="344"/>
            <p14:sldId id="341"/>
          </p14:sldIdLst>
        </p14:section>
        <p14:section name="LEARNING &amp; DEVELOPMENT TEAM OF THE YEAR AWARD" id="{09754344-5F84-4C9C-91DC-F780F406AC4E}">
          <p14:sldIdLst>
            <p14:sldId id="349"/>
            <p14:sldId id="297"/>
            <p14:sldId id="318"/>
            <p14:sldId id="319"/>
            <p14:sldId id="320"/>
            <p14:sldId id="351"/>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6E4AF3-6DF8-44B7-81CD-0F765BC85520}" v="3" dt="2024-05-29T06:56:10.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 SITI ZAIZNENA CHE MAT ZAIN" userId="0d85c231-fd8a-4703-949e-41917fdf1efd" providerId="ADAL" clId="{CC87B620-D5FE-4678-837F-7383895C31FC}"/>
    <pc:docChg chg="modSld">
      <pc:chgData name="CHE SITI ZAIZNENA CHE MAT ZAIN" userId="0d85c231-fd8a-4703-949e-41917fdf1efd" providerId="ADAL" clId="{CC87B620-D5FE-4678-837F-7383895C31FC}" dt="2024-04-29T09:41:25.749" v="7" actId="1036"/>
      <pc:docMkLst>
        <pc:docMk/>
      </pc:docMkLst>
      <pc:sldChg chg="modSp mod">
        <pc:chgData name="CHE SITI ZAIZNENA CHE MAT ZAIN" userId="0d85c231-fd8a-4703-949e-41917fdf1efd" providerId="ADAL" clId="{CC87B620-D5FE-4678-837F-7383895C31FC}" dt="2024-04-29T09:41:25.749" v="7" actId="1036"/>
        <pc:sldMkLst>
          <pc:docMk/>
          <pc:sldMk cId="3205724213" sldId="346"/>
        </pc:sldMkLst>
        <pc:spChg chg="mod">
          <ac:chgData name="CHE SITI ZAIZNENA CHE MAT ZAIN" userId="0d85c231-fd8a-4703-949e-41917fdf1efd" providerId="ADAL" clId="{CC87B620-D5FE-4678-837F-7383895C31FC}" dt="2024-04-29T09:41:25.749" v="7" actId="1036"/>
          <ac:spMkLst>
            <pc:docMk/>
            <pc:sldMk cId="3205724213" sldId="346"/>
            <ac:spMk id="5" creationId="{D830A483-9199-628C-E762-895497EA1438}"/>
          </ac:spMkLst>
        </pc:spChg>
      </pc:sldChg>
    </pc:docChg>
  </pc:docChgLst>
  <pc:docChgLst>
    <pc:chgData name="SYUHADA NOR AZAM" userId="1235efa2-3aaa-453e-a160-b48e3dd758f4" providerId="ADAL" clId="{C26E4AF3-6DF8-44B7-81CD-0F765BC85520}"/>
    <pc:docChg chg="addSld delSld modSld modSection">
      <pc:chgData name="SYUHADA NOR AZAM" userId="1235efa2-3aaa-453e-a160-b48e3dd758f4" providerId="ADAL" clId="{C26E4AF3-6DF8-44B7-81CD-0F765BC85520}" dt="2024-05-29T06:56:11.837" v="2" actId="47"/>
      <pc:docMkLst>
        <pc:docMk/>
      </pc:docMkLst>
      <pc:sldChg chg="del">
        <pc:chgData name="SYUHADA NOR AZAM" userId="1235efa2-3aaa-453e-a160-b48e3dd758f4" providerId="ADAL" clId="{C26E4AF3-6DF8-44B7-81CD-0F765BC85520}" dt="2024-05-29T06:56:11.837" v="2" actId="47"/>
        <pc:sldMkLst>
          <pc:docMk/>
          <pc:sldMk cId="3205724213" sldId="346"/>
        </pc:sldMkLst>
      </pc:sldChg>
      <pc:sldChg chg="add del">
        <pc:chgData name="SYUHADA NOR AZAM" userId="1235efa2-3aaa-453e-a160-b48e3dd758f4" providerId="ADAL" clId="{C26E4AF3-6DF8-44B7-81CD-0F765BC85520}" dt="2024-05-29T06:56:08.932" v="1"/>
        <pc:sldMkLst>
          <pc:docMk/>
          <pc:sldMk cId="1123373382" sldId="3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03718-5AAF-4D48-ACF0-54A9C87A8427}" type="slidenum">
              <a:rPr kumimoji="0" lang="en-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92626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83317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41003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157033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90" r:id="rId17"/>
    <p:sldLayoutId id="2147483692" r:id="rId18"/>
    <p:sldLayoutId id="2147483693" r:id="rId19"/>
    <p:sldLayoutId id="2147483694"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507831"/>
          </a:xfrm>
          <a:prstGeom prst="rect">
            <a:avLst/>
          </a:prstGeom>
          <a:noFill/>
        </p:spPr>
        <p:txBody>
          <a:bodyPr wrap="square" rtlCol="0">
            <a:spAutoFit/>
          </a:bodyPr>
          <a:lstStyle/>
          <a:p>
            <a:pPr algn="ctr"/>
            <a:r>
              <a:rPr lang="en-US" sz="1350">
                <a:solidFill>
                  <a:schemeClr val="bg1"/>
                </a:solidFill>
                <a:latin typeface="Century Gothic" panose="020B0502020202020204" pitchFamily="34" charset="0"/>
                <a:cs typeface="Calibri" panose="020F0502020204030204" pitchFamily="34" charset="0"/>
              </a:rPr>
              <a:t>LEARNING &amp; DEVELOPMENT TEAM OF THE YEAR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1322269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err="1">
                <a:latin typeface="+mj-lt"/>
                <a:cs typeface="Arial"/>
              </a:rPr>
              <a:t>organiser</a:t>
            </a:r>
            <a:r>
              <a:rPr lang="en-US" sz="1400">
                <a:latin typeface="+mj-lt"/>
                <a:cs typeface="Arial"/>
              </a:rPr>
              <a:t> once the entry form has been submitted.</a:t>
            </a:r>
            <a:endParaRPr lang="en-US" sz="140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a:solidFill>
                            <a:srgbClr val="7F7F7F"/>
                          </a:solidFill>
                          <a:effectLst/>
                          <a:highlight>
                            <a:srgbClr val="D3D3D3"/>
                          </a:highlight>
                          <a:latin typeface="Century Gothic"/>
                        </a:rPr>
                        <a:t>e.g. XYZ Pte Ltd</a:t>
                      </a:r>
                      <a:r>
                        <a:rPr lang="en-SG" sz="1200" b="1" i="0" u="none" strike="noStrike" noProof="0">
                          <a:solidFill>
                            <a:schemeClr val="lt1"/>
                          </a:solidFill>
                          <a:effectLst/>
                          <a:highlight>
                            <a:srgbClr val="D3D3D3"/>
                          </a:highlight>
                          <a:latin typeface="Century Gothic"/>
                        </a:rPr>
                        <a:t>. </a:t>
                      </a:r>
                      <a:r>
                        <a:rPr lang="en-AU" sz="1200" b="1" i="0" u="none" strike="noStrike" noProof="0">
                          <a:solidFill>
                            <a:srgbClr val="7F7F7F"/>
                          </a:solidFill>
                          <a:effectLst/>
                          <a:highlight>
                            <a:srgbClr val="D3D3D3"/>
                          </a:highlight>
                          <a:latin typeface="Century Gothic"/>
                        </a:rPr>
                        <a:t>XYZ will be used across all marketing collaterals.</a:t>
                      </a:r>
                      <a:endParaRPr lang="en-AU" sz="1200" b="1" i="0" u="none" strike="noStrike" noProof="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a:latin typeface="+mj-lt"/>
                <a:cs typeface="Arial"/>
              </a:rPr>
              <a:t>PROPOSAL GUIDELINES</a:t>
            </a:r>
            <a:endParaRPr lang="en-US" sz="1400">
              <a:latin typeface="+mj-lt"/>
              <a:cs typeface="Arial"/>
            </a:endParaRPr>
          </a:p>
          <a:p>
            <a:pPr marL="257175" indent="-257175" algn="just">
              <a:buFont typeface="+mj-lt"/>
              <a:buAutoNum type="arabicPeriod"/>
            </a:pPr>
            <a:r>
              <a:rPr lang="en-US" sz="1400">
                <a:latin typeface="+mj-lt"/>
                <a:cs typeface="Arial"/>
              </a:rPr>
              <a:t>Please refer to the Submission Guidelines available on the website for entry criteria and other specific requirements.</a:t>
            </a:r>
          </a:p>
          <a:p>
            <a:pPr marL="257175" indent="-257175" algn="just">
              <a:buAutoNum type="arabicPeriod"/>
            </a:pPr>
            <a:r>
              <a:rPr lang="en-US" sz="1400">
                <a:latin typeface="+mj-lt"/>
                <a:cs typeface="Arial"/>
              </a:rPr>
              <a:t>Any sensitive or confidential information is to be used for judging purposes only.</a:t>
            </a:r>
            <a:endParaRPr lang="en-US">
              <a:latin typeface="+mj-lt"/>
              <a:cs typeface="Arial"/>
            </a:endParaRPr>
          </a:p>
          <a:p>
            <a:pPr marL="257175" indent="-257175" algn="just">
              <a:buAutoNum type="arabicPeriod"/>
            </a:pPr>
            <a:r>
              <a:rPr lang="en-GB" sz="1400">
                <a:latin typeface="+mj-lt"/>
                <a:cs typeface="Arial"/>
              </a:rPr>
              <a:t>You</a:t>
            </a:r>
            <a:r>
              <a:rPr lang="en-GB" sz="1400">
                <a:ea typeface="+mn-lt"/>
                <a:cs typeface="Arial"/>
              </a:rPr>
              <a:t> are restricted from using your own entry template with your company branding; please only use what is provided.</a:t>
            </a:r>
            <a:endParaRPr lang="en-US">
              <a:latin typeface="+mj-lt"/>
              <a:cs typeface="Arial"/>
            </a:endParaRPr>
          </a:p>
          <a:p>
            <a:pPr marL="257175" indent="-257175" algn="just">
              <a:buAutoNum type="arabicPeriod"/>
            </a:pPr>
            <a:r>
              <a:rPr lang="en-US" sz="1400">
                <a:latin typeface="+mj-lt"/>
                <a:cs typeface="Arial"/>
              </a:rPr>
              <a:t>Please use only Arial, 10pt font size, and ensure the file size does not exceed 20MB.</a:t>
            </a:r>
            <a:endParaRPr lang="en-US">
              <a:latin typeface="+mj-lt"/>
              <a:cs typeface="Arial"/>
            </a:endParaRPr>
          </a:p>
          <a:p>
            <a:pPr marL="257175" indent="-257175" algn="just">
              <a:buFontTx/>
              <a:buAutoNum type="arabicPeriod"/>
            </a:pPr>
            <a:r>
              <a:rPr lang="en-US" sz="1400">
                <a:latin typeface="+mj-lt"/>
                <a:cs typeface="Arial"/>
              </a:rPr>
              <a:t>Every segment of the proposal needs to be provided with detailed information listed. </a:t>
            </a:r>
          </a:p>
          <a:p>
            <a:pPr marL="257175" indent="-257175" algn="just">
              <a:buFont typeface="+mj-lt"/>
              <a:buAutoNum type="arabicPeriod"/>
            </a:pPr>
            <a:r>
              <a:rPr lang="en-US" sz="1400">
                <a:latin typeface="+mj-lt"/>
                <a:cs typeface="Arial"/>
              </a:rPr>
              <a:t>Please follow the sequence of the form (Segment 1 – Segment 4).</a:t>
            </a:r>
            <a:endParaRPr lang="en-US" sz="1400">
              <a:latin typeface="+mj-lt"/>
              <a:cs typeface="Arial" panose="020B0604020202020204" pitchFamily="34" charset="0"/>
            </a:endParaRPr>
          </a:p>
          <a:p>
            <a:pPr algn="just"/>
            <a:endParaRPr lang="en-US" sz="1400">
              <a:solidFill>
                <a:schemeClr val="accent2">
                  <a:lumMod val="75000"/>
                </a:schemeClr>
              </a:solidFill>
              <a:latin typeface="+mj-lt"/>
              <a:cs typeface="Arial" panose="020B0604020202020204" pitchFamily="34" charset="0"/>
            </a:endParaRPr>
          </a:p>
          <a:p>
            <a:pPr algn="just"/>
            <a:r>
              <a:rPr lang="en-US" sz="1400" b="1" u="sng">
                <a:latin typeface="+mj-lt"/>
                <a:cs typeface="Arial"/>
              </a:rPr>
              <a:t>HOW TO SUBMIT :</a:t>
            </a:r>
          </a:p>
          <a:p>
            <a:pPr marL="257175" indent="-257175" algn="just">
              <a:buFont typeface="+mj-lt"/>
              <a:buAutoNum type="arabicPeriod"/>
            </a:pPr>
            <a:r>
              <a:rPr lang="en-US" sz="1400">
                <a:latin typeface="+mj-lt"/>
                <a:cs typeface="Arial"/>
              </a:rPr>
              <a:t>Once you are ready to submit your nomination, please save this file as a PDF document.</a:t>
            </a:r>
          </a:p>
          <a:p>
            <a:pPr marL="257175" indent="-257175" algn="just">
              <a:buFont typeface="+mj-lt"/>
              <a:buAutoNum type="arabicPeriod"/>
            </a:pPr>
            <a:r>
              <a:rPr lang="en-US" sz="140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D2EA54-9FC7-E8B0-78EA-300EB9E45FA5}"/>
              </a:ext>
            </a:extLst>
          </p:cNvPr>
          <p:cNvSpPr txBox="1"/>
          <p:nvPr/>
        </p:nvSpPr>
        <p:spPr>
          <a:xfrm>
            <a:off x="980478" y="1929617"/>
            <a:ext cx="4685535" cy="2062103"/>
          </a:xfrm>
          <a:prstGeom prst="rect">
            <a:avLst/>
          </a:prstGeom>
          <a:noFill/>
        </p:spPr>
        <p:txBody>
          <a:bodyPr wrap="square">
            <a:spAutoFit/>
          </a:bodyPr>
          <a:lstStyle/>
          <a:p>
            <a:r>
              <a:rPr lang="en-US" sz="3200" b="1" spc="300">
                <a:solidFill>
                  <a:srgbClr val="FFFFFF"/>
                </a:solidFill>
                <a:latin typeface="Century Gothic"/>
                <a:cs typeface="Segoe UI"/>
              </a:rPr>
              <a:t>LEARNING &amp; DEVELOPMENT TEAM OF THE YEAR AWARD</a:t>
            </a:r>
            <a:endParaRPr lang="en-US" sz="3200"/>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5" name="TextBox 4">
            <a:extLst>
              <a:ext uri="{FF2B5EF4-FFF2-40B4-BE49-F238E27FC236}">
                <a16:creationId xmlns:a16="http://schemas.microsoft.com/office/drawing/2014/main" id="{69CEB2DB-ED99-BF89-A51F-DF7299180FFC}"/>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10" name="TextBox 9">
            <a:extLst>
              <a:ext uri="{FF2B5EF4-FFF2-40B4-BE49-F238E27FC236}">
                <a16:creationId xmlns:a16="http://schemas.microsoft.com/office/drawing/2014/main" id="{030041E0-B708-53A7-E8AE-D87F5EE9E3FA}"/>
              </a:ext>
            </a:extLst>
          </p:cNvPr>
          <p:cNvSpPr txBox="1"/>
          <p:nvPr/>
        </p:nvSpPr>
        <p:spPr>
          <a:xfrm>
            <a:off x="282003" y="795802"/>
            <a:ext cx="7211428" cy="307777"/>
          </a:xfrm>
          <a:prstGeom prst="rect">
            <a:avLst/>
          </a:prstGeom>
          <a:noFill/>
          <a:ln>
            <a:noFill/>
          </a:ln>
        </p:spPr>
        <p:txBody>
          <a:bodyPr wrap="square" lIns="91440" tIns="45720" rIns="91440" bIns="45720" anchor="t">
            <a:spAutoFit/>
          </a:bodyPr>
          <a:lstStyle/>
          <a:p>
            <a:pPr algn="just"/>
            <a:r>
              <a:rPr lang="en-US" sz="1400" b="1" dirty="0">
                <a:ea typeface="+mn-lt"/>
                <a:cs typeface="+mn-lt"/>
              </a:rPr>
              <a:t>LEARNING &amp; DEVELOPMENT TEAM OF THE YEAR AWARD: EMPLOYER</a:t>
            </a:r>
            <a:endParaRPr lang="en-US" sz="1400" b="1" dirty="0"/>
          </a:p>
        </p:txBody>
      </p:sp>
      <p:sp>
        <p:nvSpPr>
          <p:cNvPr id="11" name="TextBox 30">
            <a:extLst>
              <a:ext uri="{FF2B5EF4-FFF2-40B4-BE49-F238E27FC236}">
                <a16:creationId xmlns:a16="http://schemas.microsoft.com/office/drawing/2014/main" id="{0BA6D92F-C6B7-B024-17C2-4844055F314A}"/>
              </a:ext>
            </a:extLst>
          </p:cNvPr>
          <p:cNvSpPr txBox="1"/>
          <p:nvPr/>
        </p:nvSpPr>
        <p:spPr>
          <a:xfrm>
            <a:off x="282003" y="1148037"/>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1: </a:t>
            </a:r>
            <a:endParaRPr lang="en-US" b="1"/>
          </a:p>
          <a:p>
            <a:pPr algn="just"/>
            <a:r>
              <a:rPr lang="en-US" sz="1400" b="1" dirty="0">
                <a:ea typeface="+mn-lt"/>
                <a:cs typeface="+mn-lt"/>
              </a:rPr>
              <a:t>Please provide an overview of the L&amp;D initiatives and how these efforts have driven towards </a:t>
            </a:r>
            <a:r>
              <a:rPr lang="en-US" sz="1400" b="1" dirty="0" err="1">
                <a:ea typeface="+mn-lt"/>
                <a:cs typeface="+mn-lt"/>
              </a:rPr>
              <a:t>organisational</a:t>
            </a:r>
            <a:r>
              <a:rPr lang="en-US" sz="1400" b="1" dirty="0">
                <a:ea typeface="+mn-lt"/>
                <a:cs typeface="+mn-lt"/>
              </a:rPr>
              <a:t> success (20%)</a:t>
            </a:r>
          </a:p>
        </p:txBody>
      </p:sp>
    </p:spTree>
    <p:extLst>
      <p:ext uri="{BB962C8B-B14F-4D97-AF65-F5344CB8AC3E}">
        <p14:creationId xmlns:p14="http://schemas.microsoft.com/office/powerpoint/2010/main" val="289894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5" name="TextBox 4">
            <a:extLst>
              <a:ext uri="{FF2B5EF4-FFF2-40B4-BE49-F238E27FC236}">
                <a16:creationId xmlns:a16="http://schemas.microsoft.com/office/drawing/2014/main" id="{69CEB2DB-ED99-BF89-A51F-DF7299180FFC}"/>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6" name="TextBox 30">
            <a:extLst>
              <a:ext uri="{FF2B5EF4-FFF2-40B4-BE49-F238E27FC236}">
                <a16:creationId xmlns:a16="http://schemas.microsoft.com/office/drawing/2014/main" id="{FD9C8CD6-3F9C-172C-80E5-42AEF159C4C6}"/>
              </a:ext>
            </a:extLst>
          </p:cNvPr>
          <p:cNvSpPr txBox="1"/>
          <p:nvPr/>
        </p:nvSpPr>
        <p:spPr>
          <a:xfrm>
            <a:off x="282003" y="1148038"/>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2: </a:t>
            </a:r>
            <a:endParaRPr lang="en-US" b="1"/>
          </a:p>
          <a:p>
            <a:pPr algn="just"/>
            <a:r>
              <a:rPr lang="en-US" sz="1400" b="1">
                <a:ea typeface="+mn-lt"/>
                <a:cs typeface="+mn-lt"/>
              </a:rPr>
              <a:t>Please provide an explanation of the exceptional commitment of your L&amp;D team (20%)</a:t>
            </a:r>
          </a:p>
        </p:txBody>
      </p:sp>
      <p:sp>
        <p:nvSpPr>
          <p:cNvPr id="4" name="TextBox 3">
            <a:extLst>
              <a:ext uri="{FF2B5EF4-FFF2-40B4-BE49-F238E27FC236}">
                <a16:creationId xmlns:a16="http://schemas.microsoft.com/office/drawing/2014/main" id="{5C3EF33B-3974-56BE-CBA0-33F8D943E8DA}"/>
              </a:ext>
            </a:extLst>
          </p:cNvPr>
          <p:cNvSpPr txBox="1"/>
          <p:nvPr/>
        </p:nvSpPr>
        <p:spPr>
          <a:xfrm>
            <a:off x="282003" y="795804"/>
            <a:ext cx="7211428" cy="307777"/>
          </a:xfrm>
          <a:prstGeom prst="rect">
            <a:avLst/>
          </a:prstGeom>
          <a:noFill/>
          <a:ln>
            <a:noFill/>
          </a:ln>
        </p:spPr>
        <p:txBody>
          <a:bodyPr wrap="square" lIns="91440" tIns="45720" rIns="91440" bIns="45720" anchor="t">
            <a:spAutoFit/>
          </a:bodyPr>
          <a:lstStyle/>
          <a:p>
            <a:pPr algn="just"/>
            <a:r>
              <a:rPr lang="en-US" sz="1400" b="1" dirty="0">
                <a:ea typeface="+mn-lt"/>
                <a:cs typeface="+mn-lt"/>
              </a:rPr>
              <a:t>LEARNING &amp; DEVELOPMENT TEAM OF THE YEAR AWARD: EMPLOYER</a:t>
            </a:r>
            <a:endParaRPr lang="en-US" sz="1400" dirty="0">
              <a:ea typeface="+mn-lt"/>
              <a:cs typeface="+mn-lt"/>
            </a:endParaRPr>
          </a:p>
        </p:txBody>
      </p:sp>
    </p:spTree>
    <p:extLst>
      <p:ext uri="{BB962C8B-B14F-4D97-AF65-F5344CB8AC3E}">
        <p14:creationId xmlns:p14="http://schemas.microsoft.com/office/powerpoint/2010/main" val="3805460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5" name="TextBox 4">
            <a:extLst>
              <a:ext uri="{FF2B5EF4-FFF2-40B4-BE49-F238E27FC236}">
                <a16:creationId xmlns:a16="http://schemas.microsoft.com/office/drawing/2014/main" id="{69CEB2DB-ED99-BF89-A51F-DF7299180FFC}"/>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4" name="TextBox 30">
            <a:extLst>
              <a:ext uri="{FF2B5EF4-FFF2-40B4-BE49-F238E27FC236}">
                <a16:creationId xmlns:a16="http://schemas.microsoft.com/office/drawing/2014/main" id="{F8FBCB32-4BFC-3C6A-9BE3-8C785B72EC3D}"/>
              </a:ext>
            </a:extLst>
          </p:cNvPr>
          <p:cNvSpPr txBox="1"/>
          <p:nvPr/>
        </p:nvSpPr>
        <p:spPr>
          <a:xfrm>
            <a:off x="282003" y="1148037"/>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3: </a:t>
            </a:r>
            <a:endParaRPr lang="en-US" b="1"/>
          </a:p>
          <a:p>
            <a:pPr algn="just"/>
            <a:r>
              <a:rPr lang="en-US" sz="1400" b="1">
                <a:ea typeface="+mn-lt"/>
                <a:cs typeface="+mn-lt"/>
              </a:rPr>
              <a:t>Please provide an implementation plan, measurement and effectiveness of the initiatives (30%)</a:t>
            </a:r>
            <a:endParaRPr lang="en-US" b="1"/>
          </a:p>
        </p:txBody>
      </p:sp>
      <p:sp>
        <p:nvSpPr>
          <p:cNvPr id="6" name="TextBox 5">
            <a:extLst>
              <a:ext uri="{FF2B5EF4-FFF2-40B4-BE49-F238E27FC236}">
                <a16:creationId xmlns:a16="http://schemas.microsoft.com/office/drawing/2014/main" id="{C4404A3D-E54A-CF4E-56FA-1BE89E8F7162}"/>
              </a:ext>
            </a:extLst>
          </p:cNvPr>
          <p:cNvSpPr txBox="1"/>
          <p:nvPr/>
        </p:nvSpPr>
        <p:spPr>
          <a:xfrm>
            <a:off x="282003" y="795803"/>
            <a:ext cx="7211428" cy="307777"/>
          </a:xfrm>
          <a:prstGeom prst="rect">
            <a:avLst/>
          </a:prstGeom>
          <a:noFill/>
          <a:ln>
            <a:noFill/>
          </a:ln>
        </p:spPr>
        <p:txBody>
          <a:bodyPr wrap="square" lIns="91440" tIns="45720" rIns="91440" bIns="45720" anchor="t">
            <a:spAutoFit/>
          </a:bodyPr>
          <a:lstStyle/>
          <a:p>
            <a:pPr algn="just"/>
            <a:r>
              <a:rPr lang="en-US" sz="1400" b="1" dirty="0">
                <a:ea typeface="+mn-lt"/>
                <a:cs typeface="+mn-lt"/>
              </a:rPr>
              <a:t>LEARNING &amp; DEVELOPMENT TEAM OF THE YEAR AWARD: EMPLOYER</a:t>
            </a:r>
            <a:endParaRPr lang="en-US" sz="1400" dirty="0">
              <a:ea typeface="+mn-lt"/>
              <a:cs typeface="+mn-lt"/>
            </a:endParaRPr>
          </a:p>
        </p:txBody>
      </p:sp>
    </p:spTree>
    <p:extLst>
      <p:ext uri="{BB962C8B-B14F-4D97-AF65-F5344CB8AC3E}">
        <p14:creationId xmlns:p14="http://schemas.microsoft.com/office/powerpoint/2010/main" val="913553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8</a:t>
            </a:fld>
            <a:endParaRPr lang="en-MY"/>
          </a:p>
        </p:txBody>
      </p:sp>
      <p:sp>
        <p:nvSpPr>
          <p:cNvPr id="5" name="TextBox 4">
            <a:extLst>
              <a:ext uri="{FF2B5EF4-FFF2-40B4-BE49-F238E27FC236}">
                <a16:creationId xmlns:a16="http://schemas.microsoft.com/office/drawing/2014/main" id="{69CEB2DB-ED99-BF89-A51F-DF7299180FFC}"/>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a:effectLst/>
                <a:latin typeface="+mj-lt"/>
                <a:ea typeface="Calibri" panose="020F0502020204030204" pitchFamily="34" charset="0"/>
                <a:cs typeface="Times New Roman"/>
              </a:rPr>
              <a:t>All images, photos, charts, graphs, diagrams, etc. can be inserted into this section.</a:t>
            </a:r>
          </a:p>
        </p:txBody>
      </p:sp>
      <p:sp>
        <p:nvSpPr>
          <p:cNvPr id="9" name="TextBox 30">
            <a:extLst>
              <a:ext uri="{FF2B5EF4-FFF2-40B4-BE49-F238E27FC236}">
                <a16:creationId xmlns:a16="http://schemas.microsoft.com/office/drawing/2014/main" id="{C2FC7181-1285-B00B-321C-C28E1B32DBB3}"/>
              </a:ext>
            </a:extLst>
          </p:cNvPr>
          <p:cNvSpPr txBox="1"/>
          <p:nvPr/>
        </p:nvSpPr>
        <p:spPr>
          <a:xfrm>
            <a:off x="282003" y="1148036"/>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a:ea typeface="+mn-lt"/>
                <a:cs typeface="+mn-lt"/>
              </a:rPr>
              <a:t>Segment 4: </a:t>
            </a:r>
            <a:endParaRPr lang="en-US" sz="1400" b="1"/>
          </a:p>
          <a:p>
            <a:pPr algn="just"/>
            <a:r>
              <a:rPr lang="en-US" sz="1400" b="1">
                <a:ea typeface="+mn-lt"/>
                <a:cs typeface="+mn-lt"/>
              </a:rPr>
              <a:t>Please provide impact of the initiatives towards business sustainability of your </a:t>
            </a:r>
            <a:r>
              <a:rPr lang="en-US" sz="1400" b="1" err="1">
                <a:ea typeface="+mn-lt"/>
                <a:cs typeface="+mn-lt"/>
              </a:rPr>
              <a:t>organisation</a:t>
            </a:r>
            <a:r>
              <a:rPr lang="en-US" sz="1400" b="1">
                <a:ea typeface="+mn-lt"/>
                <a:cs typeface="+mn-lt"/>
              </a:rPr>
              <a:t> (30%)</a:t>
            </a:r>
          </a:p>
        </p:txBody>
      </p:sp>
      <p:sp>
        <p:nvSpPr>
          <p:cNvPr id="3" name="TextBox 2">
            <a:extLst>
              <a:ext uri="{FF2B5EF4-FFF2-40B4-BE49-F238E27FC236}">
                <a16:creationId xmlns:a16="http://schemas.microsoft.com/office/drawing/2014/main" id="{976CE8E4-A939-C245-941F-699BFBAEB762}"/>
              </a:ext>
            </a:extLst>
          </p:cNvPr>
          <p:cNvSpPr txBox="1"/>
          <p:nvPr/>
        </p:nvSpPr>
        <p:spPr>
          <a:xfrm>
            <a:off x="282003" y="795802"/>
            <a:ext cx="7211428" cy="307777"/>
          </a:xfrm>
          <a:prstGeom prst="rect">
            <a:avLst/>
          </a:prstGeom>
          <a:noFill/>
          <a:ln>
            <a:noFill/>
          </a:ln>
        </p:spPr>
        <p:txBody>
          <a:bodyPr wrap="square" lIns="91440" tIns="45720" rIns="91440" bIns="45720" anchor="t">
            <a:spAutoFit/>
          </a:bodyPr>
          <a:lstStyle/>
          <a:p>
            <a:pPr algn="just"/>
            <a:r>
              <a:rPr lang="en-US" sz="1400" b="1" dirty="0">
                <a:ea typeface="+mn-lt"/>
                <a:cs typeface="+mn-lt"/>
              </a:rPr>
              <a:t>LEARNING &amp; DEVELOPMENT TEAM OF THE YEAR AWARD: EMPLOYER</a:t>
            </a:r>
            <a:endParaRPr lang="en-US" sz="1400" dirty="0"/>
          </a:p>
        </p:txBody>
      </p:sp>
    </p:spTree>
    <p:extLst>
      <p:ext uri="{BB962C8B-B14F-4D97-AF65-F5344CB8AC3E}">
        <p14:creationId xmlns:p14="http://schemas.microsoft.com/office/powerpoint/2010/main" val="3725983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entury Gothic"/>
                <a:ea typeface="+mn-ea"/>
                <a:cs typeface="+mn-cs"/>
              </a:rPr>
              <a:t>DECLARATION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entury Gothic"/>
                <a:ea typeface="+mn-ea"/>
                <a:cs typeface="+mn-cs"/>
              </a:rPr>
            </a:br>
            <a:r>
              <a:rPr kumimoji="0" lang="en-US" sz="1200" b="0" i="0" u="none" strike="noStrike" kern="1200" cap="none" spc="0" normalizeH="0" baseline="0" noProof="0" dirty="0">
                <a:ln>
                  <a:noFill/>
                </a:ln>
                <a:solidFill>
                  <a:prstClr val="black"/>
                </a:solidFill>
                <a:effectLst/>
                <a:uLnTx/>
                <a:uFillTx/>
                <a:latin typeface="Century Gothic"/>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[Digital Company Stamp]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Endorsed by CHRO/CEO/Director :   </a:t>
            </a:r>
            <a:br>
              <a:rPr kumimoji="0" lang="en-MY" sz="1200" b="0" i="0" u="none" strike="noStrike" kern="1200" cap="none" spc="0" normalizeH="0" baseline="0" noProof="0" dirty="0">
                <a:ln>
                  <a:noFill/>
                </a:ln>
                <a:solidFill>
                  <a:prstClr val="black"/>
                </a:solidFill>
                <a:effectLst/>
                <a:uLnTx/>
                <a:uFillTx/>
                <a:latin typeface="Century Gothic"/>
                <a:ea typeface="+mn-ea"/>
                <a:cs typeface="+mn-cs"/>
              </a:rPr>
            </a:b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Name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Date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entury Gothic"/>
                <a:ea typeface="+mn-ea"/>
                <a:cs typeface="+mn-cs"/>
              </a:rPr>
              <a:t>-THE END- </a:t>
            </a:r>
            <a:endParaRPr kumimoji="0" lang="en-US" sz="1200" b="1" i="0" u="none" strike="noStrike" kern="1200" cap="none" spc="0" normalizeH="0" baseline="0" noProof="0" dirty="0">
              <a:ln>
                <a:noFill/>
              </a:ln>
              <a:solidFill>
                <a:prstClr val="black"/>
              </a:solidFill>
              <a:effectLst/>
              <a:uLnTx/>
              <a:uFillTx/>
              <a:latin typeface="Century Gothic"/>
              <a:ea typeface="+mn-ea"/>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2337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6BC6F1-C617-41B4-BD2E-117E019A0132}">
  <ds:schemaRefs>
    <ds:schemaRef ds:uri="http://schemas.microsoft.com/sharepoint/v3/contenttype/forms"/>
  </ds:schemaRefs>
</ds:datastoreItem>
</file>

<file path=customXml/itemProps3.xml><?xml version="1.0" encoding="utf-8"?>
<ds:datastoreItem xmlns:ds="http://schemas.openxmlformats.org/officeDocument/2006/customXml" ds:itemID="{8C2ADB29-C7BD-4753-85CC-81C7824735FC}">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595</Words>
  <Application>Microsoft Office PowerPoint</Application>
  <PresentationFormat>On-screen Show (16:9)</PresentationFormat>
  <Paragraphs>59</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45</cp:revision>
  <dcterms:created xsi:type="dcterms:W3CDTF">2020-10-09T01:52:04Z</dcterms:created>
  <dcterms:modified xsi:type="dcterms:W3CDTF">2024-05-29T06:56:17Z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