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0" r:id="rId4"/>
    <p:sldId id="258" r:id="rId5"/>
    <p:sldId id="261" r:id="rId6"/>
    <p:sldId id="266" r:id="rId7"/>
    <p:sldId id="269" r:id="rId8"/>
    <p:sldId id="262" r:id="rId9"/>
    <p:sldId id="267" r:id="rId10"/>
    <p:sldId id="268" r:id="rId11"/>
    <p:sldId id="265" r:id="rId12"/>
    <p:sldId id="259"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9754"/>
    <a:srgbClr val="EFD5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F88BE0-A42E-459B-A001-306BD49187D3}" v="11" dt="2024-05-29T07:59:40.2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URUL IMAN BINTI ABU HANIFAH" userId="2e71c1f7-6b23-43ea-8608-19fbae1c5a66" providerId="ADAL" clId="{3DF88BE0-A42E-459B-A001-306BD49187D3}"/>
    <pc:docChg chg="undo redo custSel addSld modSld">
      <pc:chgData name="NURUL IMAN BINTI ABU HANIFAH" userId="2e71c1f7-6b23-43ea-8608-19fbae1c5a66" providerId="ADAL" clId="{3DF88BE0-A42E-459B-A001-306BD49187D3}" dt="2024-05-29T09:29:37.733" v="119" actId="20577"/>
      <pc:docMkLst>
        <pc:docMk/>
      </pc:docMkLst>
      <pc:sldChg chg="modSp mod">
        <pc:chgData name="NURUL IMAN BINTI ABU HANIFAH" userId="2e71c1f7-6b23-43ea-8608-19fbae1c5a66" providerId="ADAL" clId="{3DF88BE0-A42E-459B-A001-306BD49187D3}" dt="2024-05-29T09:12:21.397" v="114" actId="2711"/>
        <pc:sldMkLst>
          <pc:docMk/>
          <pc:sldMk cId="1557778150" sldId="261"/>
        </pc:sldMkLst>
        <pc:spChg chg="mod">
          <ac:chgData name="NURUL IMAN BINTI ABU HANIFAH" userId="2e71c1f7-6b23-43ea-8608-19fbae1c5a66" providerId="ADAL" clId="{3DF88BE0-A42E-459B-A001-306BD49187D3}" dt="2024-05-29T09:12:21.397" v="114" actId="2711"/>
          <ac:spMkLst>
            <pc:docMk/>
            <pc:sldMk cId="1557778150" sldId="261"/>
            <ac:spMk id="9" creationId="{B4E707B4-837C-FDB6-C092-F5B18A5E57A3}"/>
          </ac:spMkLst>
        </pc:spChg>
      </pc:sldChg>
      <pc:sldChg chg="modSp mod">
        <pc:chgData name="NURUL IMAN BINTI ABU HANIFAH" userId="2e71c1f7-6b23-43ea-8608-19fbae1c5a66" providerId="ADAL" clId="{3DF88BE0-A42E-459B-A001-306BD49187D3}" dt="2024-05-29T09:13:03.603" v="117" actId="2711"/>
        <pc:sldMkLst>
          <pc:docMk/>
          <pc:sldMk cId="910556342" sldId="262"/>
        </pc:sldMkLst>
        <pc:spChg chg="mod">
          <ac:chgData name="NURUL IMAN BINTI ABU HANIFAH" userId="2e71c1f7-6b23-43ea-8608-19fbae1c5a66" providerId="ADAL" clId="{3DF88BE0-A42E-459B-A001-306BD49187D3}" dt="2024-05-29T09:13:03.603" v="117" actId="2711"/>
          <ac:spMkLst>
            <pc:docMk/>
            <pc:sldMk cId="910556342" sldId="262"/>
            <ac:spMk id="10" creationId="{B4E707B4-837C-FDB6-C092-F5B18A5E57A3}"/>
          </ac:spMkLst>
        </pc:spChg>
      </pc:sldChg>
      <pc:sldChg chg="addSp delSp modSp mod">
        <pc:chgData name="NURUL IMAN BINTI ABU HANIFAH" userId="2e71c1f7-6b23-43ea-8608-19fbae1c5a66" providerId="ADAL" clId="{3DF88BE0-A42E-459B-A001-306BD49187D3}" dt="2024-05-29T09:29:37.733" v="119" actId="20577"/>
        <pc:sldMkLst>
          <pc:docMk/>
          <pc:sldMk cId="211838027" sldId="265"/>
        </pc:sldMkLst>
        <pc:spChg chg="add mod">
          <ac:chgData name="NURUL IMAN BINTI ABU HANIFAH" userId="2e71c1f7-6b23-43ea-8608-19fbae1c5a66" providerId="ADAL" clId="{3DF88BE0-A42E-459B-A001-306BD49187D3}" dt="2024-05-29T07:09:11.899" v="37"/>
          <ac:spMkLst>
            <pc:docMk/>
            <pc:sldMk cId="211838027" sldId="265"/>
            <ac:spMk id="2" creationId="{1A0A72FA-93C4-2C62-C923-B931EF8CE433}"/>
          </ac:spMkLst>
        </pc:spChg>
        <pc:spChg chg="del mod">
          <ac:chgData name="NURUL IMAN BINTI ABU HANIFAH" userId="2e71c1f7-6b23-43ea-8608-19fbae1c5a66" providerId="ADAL" clId="{3DF88BE0-A42E-459B-A001-306BD49187D3}" dt="2024-05-29T07:10:47.325" v="48" actId="478"/>
          <ac:spMkLst>
            <pc:docMk/>
            <pc:sldMk cId="211838027" sldId="265"/>
            <ac:spMk id="3" creationId="{DF71D92B-5437-3316-8E76-F443C86476EC}"/>
          </ac:spMkLst>
        </pc:spChg>
        <pc:spChg chg="add del mod">
          <ac:chgData name="NURUL IMAN BINTI ABU HANIFAH" userId="2e71c1f7-6b23-43ea-8608-19fbae1c5a66" providerId="ADAL" clId="{3DF88BE0-A42E-459B-A001-306BD49187D3}" dt="2024-05-29T07:10:59.846" v="54" actId="478"/>
          <ac:spMkLst>
            <pc:docMk/>
            <pc:sldMk cId="211838027" sldId="265"/>
            <ac:spMk id="4" creationId="{EAC09250-3BA4-AB5D-8E56-820E88C8E518}"/>
          </ac:spMkLst>
        </pc:spChg>
        <pc:spChg chg="mod">
          <ac:chgData name="NURUL IMAN BINTI ABU HANIFAH" userId="2e71c1f7-6b23-43ea-8608-19fbae1c5a66" providerId="ADAL" clId="{3DF88BE0-A42E-459B-A001-306BD49187D3}" dt="2024-05-29T07:55:07.811" v="77" actId="1076"/>
          <ac:spMkLst>
            <pc:docMk/>
            <pc:sldMk cId="211838027" sldId="265"/>
            <ac:spMk id="5" creationId="{B903C706-4B97-E157-45ED-68810246033B}"/>
          </ac:spMkLst>
        </pc:spChg>
        <pc:spChg chg="add del mod">
          <ac:chgData name="NURUL IMAN BINTI ABU HANIFAH" userId="2e71c1f7-6b23-43ea-8608-19fbae1c5a66" providerId="ADAL" clId="{3DF88BE0-A42E-459B-A001-306BD49187D3}" dt="2024-05-29T07:11:19.865" v="67" actId="478"/>
          <ac:spMkLst>
            <pc:docMk/>
            <pc:sldMk cId="211838027" sldId="265"/>
            <ac:spMk id="6" creationId="{EA6DDDD5-93CB-B6FE-5F0E-620F1C64CD74}"/>
          </ac:spMkLst>
        </pc:spChg>
        <pc:spChg chg="add mod">
          <ac:chgData name="NURUL IMAN BINTI ABU HANIFAH" userId="2e71c1f7-6b23-43ea-8608-19fbae1c5a66" providerId="ADAL" clId="{3DF88BE0-A42E-459B-A001-306BD49187D3}" dt="2024-05-29T09:29:37.733" v="119" actId="20577"/>
          <ac:spMkLst>
            <pc:docMk/>
            <pc:sldMk cId="211838027" sldId="265"/>
            <ac:spMk id="7" creationId="{BA91B658-EEAE-40F2-CE2C-4F52D2719181}"/>
          </ac:spMkLst>
        </pc:spChg>
        <pc:spChg chg="add">
          <ac:chgData name="NURUL IMAN BINTI ABU HANIFAH" userId="2e71c1f7-6b23-43ea-8608-19fbae1c5a66" providerId="ADAL" clId="{3DF88BE0-A42E-459B-A001-306BD49187D3}" dt="2024-05-29T07:59:30.532" v="98"/>
          <ac:spMkLst>
            <pc:docMk/>
            <pc:sldMk cId="211838027" sldId="265"/>
            <ac:spMk id="8" creationId="{B2BF1C0B-CCE5-6D55-D379-962601D647F9}"/>
          </ac:spMkLst>
        </pc:spChg>
        <pc:spChg chg="add">
          <ac:chgData name="NURUL IMAN BINTI ABU HANIFAH" userId="2e71c1f7-6b23-43ea-8608-19fbae1c5a66" providerId="ADAL" clId="{3DF88BE0-A42E-459B-A001-306BD49187D3}" dt="2024-05-29T07:59:30.532" v="98"/>
          <ac:spMkLst>
            <pc:docMk/>
            <pc:sldMk cId="211838027" sldId="265"/>
            <ac:spMk id="9" creationId="{522E0D2C-3312-7C95-17CC-753BB2150943}"/>
          </ac:spMkLst>
        </pc:spChg>
        <pc:spChg chg="add">
          <ac:chgData name="NURUL IMAN BINTI ABU HANIFAH" userId="2e71c1f7-6b23-43ea-8608-19fbae1c5a66" providerId="ADAL" clId="{3DF88BE0-A42E-459B-A001-306BD49187D3}" dt="2024-05-29T07:59:30.532" v="98"/>
          <ac:spMkLst>
            <pc:docMk/>
            <pc:sldMk cId="211838027" sldId="265"/>
            <ac:spMk id="10" creationId="{2CD4549D-7FF5-6976-D805-FA3FB593C9CD}"/>
          </ac:spMkLst>
        </pc:spChg>
      </pc:sldChg>
      <pc:sldChg chg="modSp mod">
        <pc:chgData name="NURUL IMAN BINTI ABU HANIFAH" userId="2e71c1f7-6b23-43ea-8608-19fbae1c5a66" providerId="ADAL" clId="{3DF88BE0-A42E-459B-A001-306BD49187D3}" dt="2024-05-29T09:11:56.383" v="113" actId="2711"/>
        <pc:sldMkLst>
          <pc:docMk/>
          <pc:sldMk cId="2947679016" sldId="266"/>
        </pc:sldMkLst>
        <pc:spChg chg="mod">
          <ac:chgData name="NURUL IMAN BINTI ABU HANIFAH" userId="2e71c1f7-6b23-43ea-8608-19fbae1c5a66" providerId="ADAL" clId="{3DF88BE0-A42E-459B-A001-306BD49187D3}" dt="2024-05-29T09:11:56.383" v="113" actId="2711"/>
          <ac:spMkLst>
            <pc:docMk/>
            <pc:sldMk cId="2947679016" sldId="266"/>
            <ac:spMk id="9" creationId="{B4E707B4-837C-FDB6-C092-F5B18A5E57A3}"/>
          </ac:spMkLst>
        </pc:spChg>
        <pc:spChg chg="mod">
          <ac:chgData name="NURUL IMAN BINTI ABU HANIFAH" userId="2e71c1f7-6b23-43ea-8608-19fbae1c5a66" providerId="ADAL" clId="{3DF88BE0-A42E-459B-A001-306BD49187D3}" dt="2024-05-29T07:07:31.529" v="35" actId="20577"/>
          <ac:spMkLst>
            <pc:docMk/>
            <pc:sldMk cId="2947679016" sldId="266"/>
            <ac:spMk id="10" creationId="{A1B4ECD9-52FD-003B-FE83-8779140EF0E8}"/>
          </ac:spMkLst>
        </pc:spChg>
      </pc:sldChg>
      <pc:sldChg chg="modSp mod">
        <pc:chgData name="NURUL IMAN BINTI ABU HANIFAH" userId="2e71c1f7-6b23-43ea-8608-19fbae1c5a66" providerId="ADAL" clId="{3DF88BE0-A42E-459B-A001-306BD49187D3}" dt="2024-05-29T09:12:53.136" v="116" actId="2711"/>
        <pc:sldMkLst>
          <pc:docMk/>
          <pc:sldMk cId="3655881590" sldId="267"/>
        </pc:sldMkLst>
        <pc:spChg chg="mod">
          <ac:chgData name="NURUL IMAN BINTI ABU HANIFAH" userId="2e71c1f7-6b23-43ea-8608-19fbae1c5a66" providerId="ADAL" clId="{3DF88BE0-A42E-459B-A001-306BD49187D3}" dt="2024-05-29T09:12:53.136" v="116" actId="2711"/>
          <ac:spMkLst>
            <pc:docMk/>
            <pc:sldMk cId="3655881590" sldId="267"/>
            <ac:spMk id="10" creationId="{B4E707B4-837C-FDB6-C092-F5B18A5E57A3}"/>
          </ac:spMkLst>
        </pc:spChg>
      </pc:sldChg>
      <pc:sldChg chg="modSp mod">
        <pc:chgData name="NURUL IMAN BINTI ABU HANIFAH" userId="2e71c1f7-6b23-43ea-8608-19fbae1c5a66" providerId="ADAL" clId="{3DF88BE0-A42E-459B-A001-306BD49187D3}" dt="2024-05-29T09:12:43.803" v="115" actId="2711"/>
        <pc:sldMkLst>
          <pc:docMk/>
          <pc:sldMk cId="260146274" sldId="268"/>
        </pc:sldMkLst>
        <pc:spChg chg="mod">
          <ac:chgData name="NURUL IMAN BINTI ABU HANIFAH" userId="2e71c1f7-6b23-43ea-8608-19fbae1c5a66" providerId="ADAL" clId="{3DF88BE0-A42E-459B-A001-306BD49187D3}" dt="2024-05-29T09:12:43.803" v="115" actId="2711"/>
          <ac:spMkLst>
            <pc:docMk/>
            <pc:sldMk cId="260146274" sldId="268"/>
            <ac:spMk id="10" creationId="{B4E707B4-837C-FDB6-C092-F5B18A5E57A3}"/>
          </ac:spMkLst>
        </pc:spChg>
      </pc:sldChg>
      <pc:sldChg chg="modSp add mod">
        <pc:chgData name="NURUL IMAN BINTI ABU HANIFAH" userId="2e71c1f7-6b23-43ea-8608-19fbae1c5a66" providerId="ADAL" clId="{3DF88BE0-A42E-459B-A001-306BD49187D3}" dt="2024-05-24T07:42:07.870" v="12"/>
        <pc:sldMkLst>
          <pc:docMk/>
          <pc:sldMk cId="569007229" sldId="269"/>
        </pc:sldMkLst>
        <pc:spChg chg="mod">
          <ac:chgData name="NURUL IMAN BINTI ABU HANIFAH" userId="2e71c1f7-6b23-43ea-8608-19fbae1c5a66" providerId="ADAL" clId="{3DF88BE0-A42E-459B-A001-306BD49187D3}" dt="2024-05-24T07:42:07.870" v="12"/>
          <ac:spMkLst>
            <pc:docMk/>
            <pc:sldMk cId="569007229" sldId="269"/>
            <ac:spMk id="4" creationId="{A1B4ECD9-52FD-003B-FE83-8779140EF0E8}"/>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p:spTree>
      <p:nvGrpSpPr>
        <p:cNvPr id="1" name=""/>
        <p:cNvGrpSpPr/>
        <p:nvPr/>
      </p:nvGrpSpPr>
      <p:grpSpPr>
        <a:xfrm>
          <a:off x="0" y="0"/>
          <a:ext cx="0" cy="0"/>
          <a:chOff x="0" y="0"/>
          <a:chExt cx="0" cy="0"/>
        </a:xfrm>
      </p:grpSpPr>
      <p:pic>
        <p:nvPicPr>
          <p:cNvPr id="9" name="Picture 8" descr="A black and gold background with text&#10;&#10;Description automatically generated">
            <a:extLst>
              <a:ext uri="{FF2B5EF4-FFF2-40B4-BE49-F238E27FC236}">
                <a16:creationId xmlns:a16="http://schemas.microsoft.com/office/drawing/2014/main" id="{964B8F95-0A1D-D014-69E6-3D69336E380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385215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8BB569-F2E3-47A8-9CA2-522FF87B2E7B}"/>
              </a:ext>
            </a:extLst>
          </p:cNvPr>
          <p:cNvSpPr>
            <a:spLocks noGrp="1"/>
          </p:cNvSpPr>
          <p:nvPr>
            <p:ph idx="1"/>
          </p:nvPr>
        </p:nvSpPr>
        <p:spPr>
          <a:xfrm>
            <a:off x="838200" y="1825625"/>
            <a:ext cx="10515600"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8" name="Picture 7" descr="A white and black background&#10;&#10;Description automatically generated">
            <a:extLst>
              <a:ext uri="{FF2B5EF4-FFF2-40B4-BE49-F238E27FC236}">
                <a16:creationId xmlns:a16="http://schemas.microsoft.com/office/drawing/2014/main" id="{FF675CCF-1909-E4F3-A52D-4B757207353C}"/>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06419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parator">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5F8FE21-11B5-0D1F-5512-E8A29836A70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8" name="Picture 7" descr="A black and white background with a white and gold border&#10;&#10;Description automatically generated">
            <a:extLst>
              <a:ext uri="{FF2B5EF4-FFF2-40B4-BE49-F238E27FC236}">
                <a16:creationId xmlns:a16="http://schemas.microsoft.com/office/drawing/2014/main" id="{3426C175-693E-2F2D-E847-63004F03C3B4}"/>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73526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pic>
        <p:nvPicPr>
          <p:cNvPr id="8" name="Picture 7" descr="A black and orange background with a light shining on it&#10;&#10;Description automatically generated with medium confidence">
            <a:extLst>
              <a:ext uri="{FF2B5EF4-FFF2-40B4-BE49-F238E27FC236}">
                <a16:creationId xmlns:a16="http://schemas.microsoft.com/office/drawing/2014/main" id="{531C1A2C-115B-07AB-19E3-BC9A40527DE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8802901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0085325"/>
      </p:ext>
    </p:extLst>
  </p:cSld>
  <p:clrMap bg1="lt1" tx1="dk1" bg2="lt2" tx2="dk2" accent1="accent1" accent2="accent2" accent3="accent3" accent4="accent4" accent5="accent5" accent6="accent6" hlink="hlink" folHlink="folHlink"/>
  <p:sldLayoutIdLst>
    <p:sldLayoutId id="2147483652" r:id="rId1"/>
    <p:sldLayoutId id="2147483650" r:id="rId2"/>
    <p:sldLayoutId id="2147483649" r:id="rId3"/>
    <p:sldLayoutId id="214748365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0F4B2E-FE2F-7549-D814-C2DFFC28484F}"/>
              </a:ext>
            </a:extLst>
          </p:cNvPr>
          <p:cNvSpPr txBox="1"/>
          <p:nvPr/>
        </p:nvSpPr>
        <p:spPr>
          <a:xfrm>
            <a:off x="3111883" y="4259974"/>
            <a:ext cx="5968234" cy="369332"/>
          </a:xfrm>
          <a:prstGeom prst="rect">
            <a:avLst/>
          </a:prstGeom>
          <a:noFill/>
        </p:spPr>
        <p:txBody>
          <a:bodyPr wrap="square" rtlCol="0">
            <a:spAutoFit/>
          </a:bodyPr>
          <a:lstStyle/>
          <a:p>
            <a:pPr algn="ctr"/>
            <a:r>
              <a:rPr lang="en-US" dirty="0">
                <a:solidFill>
                  <a:schemeClr val="bg1"/>
                </a:solidFill>
                <a:latin typeface="Century Gothic" panose="020B0502020202020204" pitchFamily="34" charset="0"/>
                <a:cs typeface="Calibri" panose="020F0502020204030204" pitchFamily="34" charset="0"/>
              </a:rPr>
              <a:t>HRD CORP AWARD</a:t>
            </a:r>
          </a:p>
        </p:txBody>
      </p:sp>
      <p:sp>
        <p:nvSpPr>
          <p:cNvPr id="4" name="Rounded Rectangle 3">
            <a:extLst>
              <a:ext uri="{FF2B5EF4-FFF2-40B4-BE49-F238E27FC236}">
                <a16:creationId xmlns:a16="http://schemas.microsoft.com/office/drawing/2014/main" id="{68DA945F-C990-5C7F-D2DE-EA241273D5CD}"/>
              </a:ext>
            </a:extLst>
          </p:cNvPr>
          <p:cNvSpPr/>
          <p:nvPr/>
        </p:nvSpPr>
        <p:spPr>
          <a:xfrm>
            <a:off x="3810000" y="4889774"/>
            <a:ext cx="4572000" cy="483476"/>
          </a:xfrm>
          <a:prstGeom prst="roundRect">
            <a:avLst/>
          </a:prstGeom>
          <a:gradFill>
            <a:gsLst>
              <a:gs pos="0">
                <a:srgbClr val="E29754"/>
              </a:gs>
              <a:gs pos="100000">
                <a:srgbClr val="EFD587"/>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EEB91F8-B260-2710-504C-C3815DF60F25}"/>
              </a:ext>
            </a:extLst>
          </p:cNvPr>
          <p:cNvSpPr txBox="1"/>
          <p:nvPr/>
        </p:nvSpPr>
        <p:spPr>
          <a:xfrm>
            <a:off x="3994341" y="4946846"/>
            <a:ext cx="4203317" cy="369332"/>
          </a:xfrm>
          <a:prstGeom prst="rect">
            <a:avLst/>
          </a:prstGeom>
          <a:noFill/>
        </p:spPr>
        <p:txBody>
          <a:bodyPr wrap="square" rtlCol="0">
            <a:spAutoFit/>
          </a:bodyPr>
          <a:lstStyle/>
          <a:p>
            <a:pPr algn="ctr"/>
            <a:r>
              <a:rPr lang="en-US" dirty="0">
                <a:latin typeface="Century Gothic" panose="020B0502020202020204" pitchFamily="34" charset="0"/>
                <a:cs typeface="Calibri" panose="020F0502020204030204" pitchFamily="34" charset="0"/>
              </a:rPr>
              <a:t>PROPOSAL TEMPLATE</a:t>
            </a:r>
          </a:p>
        </p:txBody>
      </p:sp>
    </p:spTree>
    <p:extLst>
      <p:ext uri="{BB962C8B-B14F-4D97-AF65-F5344CB8AC3E}">
        <p14:creationId xmlns:p14="http://schemas.microsoft.com/office/powerpoint/2010/main" val="2323860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9" name="TextBox 2">
            <a:extLst>
              <a:ext uri="{FF2B5EF4-FFF2-40B4-BE49-F238E27FC236}">
                <a16:creationId xmlns:a16="http://schemas.microsoft.com/office/drawing/2014/main" id="{8E304799-AAB1-B9D5-6706-F12D94BFF48B}"/>
              </a:ext>
            </a:extLst>
          </p:cNvPr>
          <p:cNvSpPr txBox="1"/>
          <p:nvPr/>
        </p:nvSpPr>
        <p:spPr>
          <a:xfrm>
            <a:off x="254133" y="1175560"/>
            <a:ext cx="7211428" cy="307777"/>
          </a:xfrm>
          <a:prstGeom prst="rect">
            <a:avLst/>
          </a:prstGeom>
          <a:noFill/>
          <a:ln>
            <a:noFill/>
          </a:ln>
        </p:spPr>
        <p:txBody>
          <a:bodyPr wrap="square" lIns="91440" tIns="45720" rIns="91440" bIns="45720" anchor="t">
            <a:spAutoFit/>
          </a:bodyPr>
          <a:lstStyle>
            <a:defPPr>
              <a:defRPr lang="en-US"/>
            </a:defPPr>
            <a:lvl1pPr>
              <a:defRPr sz="1400" b="1">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HRD CORP AWARD 2024: TRAINERS</a:t>
            </a:r>
          </a:p>
        </p:txBody>
      </p:sp>
      <p:sp>
        <p:nvSpPr>
          <p:cNvPr id="10" name="TextBox 30">
            <a:extLst>
              <a:ext uri="{FF2B5EF4-FFF2-40B4-BE49-F238E27FC236}">
                <a16:creationId xmlns:a16="http://schemas.microsoft.com/office/drawing/2014/main" id="{B4E707B4-837C-FDB6-C092-F5B18A5E57A3}"/>
              </a:ext>
            </a:extLst>
          </p:cNvPr>
          <p:cNvSpPr txBox="1"/>
          <p:nvPr/>
        </p:nvSpPr>
        <p:spPr>
          <a:xfrm>
            <a:off x="254132" y="1605689"/>
            <a:ext cx="9369927" cy="646331"/>
          </a:xfrm>
          <a:prstGeom prst="rect">
            <a:avLst/>
          </a:prstGeom>
          <a:noFill/>
          <a:ln>
            <a:solidFill>
              <a:schemeClr val="tx1"/>
            </a:solidFill>
          </a:ln>
        </p:spPr>
        <p:txBody>
          <a:bodyPr wrap="square" lIns="91440" tIns="45720" rIns="91440" bIns="45720" anchor="t">
            <a:spAutoFit/>
          </a:bodyPr>
          <a:lstStyle>
            <a:defPPr>
              <a:defRPr lang="en-US"/>
            </a:defPPr>
            <a:lvl1pPr fontAlgn="base">
              <a:defRPr b="1" i="0" u="none" strike="noStrike">
                <a:solidFill>
                  <a:srgbClr val="000000"/>
                </a:solidFill>
                <a:effectLst/>
                <a:latin typeface="Century Gothic" panose="020B0502020202020204" pitchFamily="34" charset="0"/>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latin typeface="+mn-lt"/>
              </a:rPr>
              <a:t>Segment 6: </a:t>
            </a:r>
          </a:p>
          <a:p>
            <a:r>
              <a:rPr lang="en-US" dirty="0">
                <a:latin typeface="+mn-lt"/>
              </a:rPr>
              <a:t>Contribution to Learning and Development (L&amp;D) (30%)</a:t>
            </a:r>
          </a:p>
        </p:txBody>
      </p:sp>
      <p:sp>
        <p:nvSpPr>
          <p:cNvPr id="11" name="TextBox 7">
            <a:extLst>
              <a:ext uri="{FF2B5EF4-FFF2-40B4-BE49-F238E27FC236}">
                <a16:creationId xmlns:a16="http://schemas.microsoft.com/office/drawing/2014/main" id="{A1B4ECD9-52FD-003B-FE83-8779140EF0E8}"/>
              </a:ext>
            </a:extLst>
          </p:cNvPr>
          <p:cNvSpPr txBox="1"/>
          <p:nvPr/>
        </p:nvSpPr>
        <p:spPr>
          <a:xfrm>
            <a:off x="331786" y="2423761"/>
            <a:ext cx="10446703" cy="1477328"/>
          </a:xfrm>
          <a:prstGeom prst="rect">
            <a:avLst/>
          </a:prstGeom>
          <a:noFill/>
          <a:ln>
            <a:noFill/>
          </a:ln>
        </p:spPr>
        <p:txBody>
          <a:bodyPr wrap="square" lIns="91440" tIns="45720" rIns="91440" bIns="45720" anchor="t">
            <a:spAutoFit/>
          </a:bodyPr>
          <a:lstStyle>
            <a:defPPr>
              <a:defRPr lang="en-US"/>
            </a:defPPr>
            <a:lvl1pPr>
              <a:defRPr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Please provide detailed information for each component listed below:</a:t>
            </a:r>
          </a:p>
          <a:p>
            <a:endParaRPr lang="en-US" dirty="0"/>
          </a:p>
          <a:p>
            <a:r>
              <a:rPr lang="en-US" b="0" dirty="0"/>
              <a:t>1. List of contributions to learning and development 	</a:t>
            </a:r>
          </a:p>
          <a:p>
            <a:r>
              <a:rPr lang="en-US" b="0" dirty="0"/>
              <a:t>2. Strategy/framework/process flow</a:t>
            </a:r>
          </a:p>
          <a:p>
            <a:r>
              <a:rPr lang="en-US" b="0" dirty="0"/>
              <a:t>3. Impact on learning and development </a:t>
            </a:r>
            <a:endParaRPr lang="en-MY" b="0" dirty="0"/>
          </a:p>
        </p:txBody>
      </p:sp>
    </p:spTree>
    <p:extLst>
      <p:ext uri="{BB962C8B-B14F-4D97-AF65-F5344CB8AC3E}">
        <p14:creationId xmlns:p14="http://schemas.microsoft.com/office/powerpoint/2010/main" val="2601462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903C706-4B97-E157-45ED-68810246033B}"/>
              </a:ext>
            </a:extLst>
          </p:cNvPr>
          <p:cNvSpPr/>
          <p:nvPr/>
        </p:nvSpPr>
        <p:spPr>
          <a:xfrm>
            <a:off x="814136" y="1651191"/>
            <a:ext cx="264047" cy="272716"/>
          </a:xfrm>
          <a:prstGeom prst="rect">
            <a:avLst/>
          </a:prstGeom>
          <a:noFill/>
          <a:ln w="6350"/>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sz="1200"/>
          </a:p>
        </p:txBody>
      </p:sp>
      <p:sp>
        <p:nvSpPr>
          <p:cNvPr id="7" name="Rectangle 6">
            <a:extLst>
              <a:ext uri="{FF2B5EF4-FFF2-40B4-BE49-F238E27FC236}">
                <a16:creationId xmlns:a16="http://schemas.microsoft.com/office/drawing/2014/main" id="{BA91B658-EEAE-40F2-CE2C-4F52D2719181}"/>
              </a:ext>
            </a:extLst>
          </p:cNvPr>
          <p:cNvSpPr/>
          <p:nvPr/>
        </p:nvSpPr>
        <p:spPr>
          <a:xfrm>
            <a:off x="685800" y="1060487"/>
            <a:ext cx="10891157" cy="5355312"/>
          </a:xfrm>
          <a:prstGeom prst="rect">
            <a:avLst/>
          </a:prstGeom>
        </p:spPr>
        <p:txBody>
          <a:bodyPr wrap="square" lIns="91440" tIns="45720" rIns="91440" bIns="45720" anchor="t">
            <a:spAutoFit/>
          </a:bodyPr>
          <a:lstStyle/>
          <a:p>
            <a:pPr algn="ctr"/>
            <a:r>
              <a:rPr lang="en-US" b="1" kern="1200" dirty="0">
                <a:latin typeface="Century Gothic"/>
              </a:rPr>
              <a:t>DECLARATION</a:t>
            </a:r>
            <a:r>
              <a:rPr lang="en-US" b="1" dirty="0">
                <a:latin typeface="Century Gothic"/>
              </a:rPr>
              <a:t> </a:t>
            </a:r>
            <a:endParaRPr lang="en-US" b="1" kern="1200" dirty="0">
              <a:latin typeface="Century Gothic"/>
            </a:endParaRPr>
          </a:p>
          <a:p>
            <a:pPr algn="just"/>
            <a:br>
              <a:rPr lang="en-US" dirty="0"/>
            </a:br>
            <a:r>
              <a:rPr lang="en-US" dirty="0">
                <a:ea typeface="+mn-lt"/>
                <a:cs typeface="+mn-lt"/>
              </a:rPr>
              <a:t>  I hereby agree to the terms and conditions and confirm that the company is eligible to participate in the HRD Awards 2024. I further confirm that all information and/or data provided are accurate and true and agree that I will be available to clarify any information if required by the judging panel. I understand and accept that the judges’ decision is final and conclusive and that no appeals shall be permitted. HRD Corp hereby reserves the right to reject any submissions which are incomplete, incorrect, submitted beyond the deadline, and/or for any other reason HRD Corp deems fit.</a:t>
            </a:r>
            <a:endParaRPr lang="en-US" dirty="0">
              <a:latin typeface="Century Gothic"/>
            </a:endParaRPr>
          </a:p>
          <a:p>
            <a:endParaRPr lang="en-MY" dirty="0">
              <a:latin typeface="Century Gothic"/>
            </a:endParaRPr>
          </a:p>
          <a:p>
            <a:r>
              <a:rPr lang="en-MY" dirty="0"/>
              <a:t>[Digital Stamp]</a:t>
            </a:r>
          </a:p>
          <a:p>
            <a:endParaRPr lang="en-MY" dirty="0"/>
          </a:p>
          <a:p>
            <a:r>
              <a:rPr lang="en-MY" dirty="0"/>
              <a:t>Endorsed </a:t>
            </a:r>
            <a:r>
              <a:rPr lang="en-MY"/>
              <a:t>by :   </a:t>
            </a:r>
            <a:br>
              <a:rPr lang="en-MY" dirty="0"/>
            </a:br>
            <a:endParaRPr lang="en-MY" dirty="0"/>
          </a:p>
          <a:p>
            <a:endParaRPr lang="en-MY" dirty="0"/>
          </a:p>
          <a:p>
            <a:endParaRPr lang="en-MY" dirty="0"/>
          </a:p>
          <a:p>
            <a:r>
              <a:rPr lang="en-MY" dirty="0"/>
              <a:t>-----------------------------------------------</a:t>
            </a:r>
          </a:p>
          <a:p>
            <a:r>
              <a:rPr lang="en-MY" dirty="0"/>
              <a:t>Name : </a:t>
            </a:r>
          </a:p>
          <a:p>
            <a:r>
              <a:rPr lang="en-MY" dirty="0"/>
              <a:t>Date : </a:t>
            </a:r>
            <a:endParaRPr lang="en-MY" dirty="0">
              <a:latin typeface="Century Gothic"/>
            </a:endParaRPr>
          </a:p>
          <a:p>
            <a:pPr algn="ctr"/>
            <a:r>
              <a:rPr lang="en-AU" b="1" kern="1200" dirty="0">
                <a:latin typeface="Century Gothic"/>
              </a:rPr>
              <a:t>-THE END-</a:t>
            </a:r>
            <a:r>
              <a:rPr lang="en-AU" b="1" dirty="0">
                <a:latin typeface="Century Gothic"/>
              </a:rPr>
              <a:t> </a:t>
            </a:r>
            <a:endParaRPr lang="en-US" b="1" dirty="0">
              <a:latin typeface="Century Gothic"/>
              <a:cs typeface="Arial"/>
            </a:endParaRPr>
          </a:p>
        </p:txBody>
      </p:sp>
    </p:spTree>
    <p:extLst>
      <p:ext uri="{BB962C8B-B14F-4D97-AF65-F5344CB8AC3E}">
        <p14:creationId xmlns:p14="http://schemas.microsoft.com/office/powerpoint/2010/main" val="211838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37B111-7593-4D67-2972-77E195AACE3A}"/>
              </a:ext>
            </a:extLst>
          </p:cNvPr>
          <p:cNvSpPr txBox="1"/>
          <p:nvPr/>
        </p:nvSpPr>
        <p:spPr>
          <a:xfrm>
            <a:off x="3045618" y="3309537"/>
            <a:ext cx="6100762" cy="830997"/>
          </a:xfrm>
          <a:prstGeom prst="rect">
            <a:avLst/>
          </a:prstGeom>
          <a:noFill/>
        </p:spPr>
        <p:txBody>
          <a:bodyPr wrap="square">
            <a:spAutoFit/>
          </a:bodyPr>
          <a:lstStyle/>
          <a:p>
            <a:pPr algn="ctr"/>
            <a:r>
              <a:rPr lang="en-US" sz="4800" b="1" dirty="0">
                <a:solidFill>
                  <a:schemeClr val="bg1"/>
                </a:solidFill>
                <a:latin typeface="Century Gothic" panose="020B0502020202020204" pitchFamily="34" charset="0"/>
              </a:rPr>
              <a:t>THANK YOU</a:t>
            </a:r>
          </a:p>
        </p:txBody>
      </p:sp>
      <p:pic>
        <p:nvPicPr>
          <p:cNvPr id="4" name="Picture 3" descr="A close up of text&#10;&#10;Description automatically generated">
            <a:extLst>
              <a:ext uri="{FF2B5EF4-FFF2-40B4-BE49-F238E27FC236}">
                <a16:creationId xmlns:a16="http://schemas.microsoft.com/office/drawing/2014/main" id="{152873C6-A246-E491-5747-6208E7CDD30A}"/>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896984" y="786730"/>
            <a:ext cx="2398032" cy="1255712"/>
          </a:xfrm>
          <a:prstGeom prst="rect">
            <a:avLst/>
          </a:prstGeom>
        </p:spPr>
      </p:pic>
      <p:pic>
        <p:nvPicPr>
          <p:cNvPr id="8" name="Picture 7" descr="A black and white logo&#10;&#10;Description automatically generated">
            <a:extLst>
              <a:ext uri="{FF2B5EF4-FFF2-40B4-BE49-F238E27FC236}">
                <a16:creationId xmlns:a16="http://schemas.microsoft.com/office/drawing/2014/main" id="{3D1C9E34-268D-C4C7-568C-D706CF8AE380}"/>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5214217" y="5407629"/>
            <a:ext cx="1763565" cy="476316"/>
          </a:xfrm>
          <a:prstGeom prst="rect">
            <a:avLst/>
          </a:prstGeom>
        </p:spPr>
      </p:pic>
    </p:spTree>
    <p:extLst>
      <p:ext uri="{BB962C8B-B14F-4D97-AF65-F5344CB8AC3E}">
        <p14:creationId xmlns:p14="http://schemas.microsoft.com/office/powerpoint/2010/main" val="1501660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8F48BB2-6752-56F4-71CA-25A60F9FC918}"/>
              </a:ext>
            </a:extLst>
          </p:cNvPr>
          <p:cNvSpPr/>
          <p:nvPr/>
        </p:nvSpPr>
        <p:spPr>
          <a:xfrm>
            <a:off x="845820" y="1676749"/>
            <a:ext cx="10801349" cy="1015663"/>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ea typeface="+mn-lt"/>
                <a:cs typeface="+mn-lt"/>
              </a:rPr>
              <a:t>It is the responsibility of the entrant to ensure that all information provided in this entry form is true and correct. No changes, including the nominee's name that is to be used for marketing collaterals, will be accepted by the </a:t>
            </a:r>
            <a:r>
              <a:rPr lang="en-US" sz="2000" dirty="0" err="1">
                <a:ea typeface="+mn-lt"/>
                <a:cs typeface="+mn-lt"/>
              </a:rPr>
              <a:t>organiser</a:t>
            </a:r>
            <a:r>
              <a:rPr lang="en-US" sz="2000" dirty="0">
                <a:ea typeface="+mn-lt"/>
                <a:cs typeface="+mn-lt"/>
              </a:rPr>
              <a:t> once the entry form has been submitted.</a:t>
            </a:r>
          </a:p>
        </p:txBody>
      </p:sp>
      <p:graphicFrame>
        <p:nvGraphicFramePr>
          <p:cNvPr id="6" name="Table 5">
            <a:extLst>
              <a:ext uri="{FF2B5EF4-FFF2-40B4-BE49-F238E27FC236}">
                <a16:creationId xmlns:a16="http://schemas.microsoft.com/office/drawing/2014/main" id="{E3445535-BFB2-33F6-C1CE-FCB97AE72114}"/>
              </a:ext>
            </a:extLst>
          </p:cNvPr>
          <p:cNvGraphicFramePr>
            <a:graphicFrameLocks noGrp="1"/>
          </p:cNvGraphicFramePr>
          <p:nvPr>
            <p:extLst>
              <p:ext uri="{D42A27DB-BD31-4B8C-83A1-F6EECF244321}">
                <p14:modId xmlns:p14="http://schemas.microsoft.com/office/powerpoint/2010/main" val="985290575"/>
              </p:ext>
            </p:extLst>
          </p:nvPr>
        </p:nvGraphicFramePr>
        <p:xfrm>
          <a:off x="1630680" y="3157538"/>
          <a:ext cx="8393430" cy="1798320"/>
        </p:xfrm>
        <a:graphic>
          <a:graphicData uri="http://schemas.openxmlformats.org/drawingml/2006/table">
            <a:tbl>
              <a:tblPr/>
              <a:tblGrid>
                <a:gridCol w="4196715">
                  <a:extLst>
                    <a:ext uri="{9D8B030D-6E8A-4147-A177-3AD203B41FA5}">
                      <a16:colId xmlns:a16="http://schemas.microsoft.com/office/drawing/2014/main" val="3866510818"/>
                    </a:ext>
                  </a:extLst>
                </a:gridCol>
                <a:gridCol w="4196715">
                  <a:extLst>
                    <a:ext uri="{9D8B030D-6E8A-4147-A177-3AD203B41FA5}">
                      <a16:colId xmlns:a16="http://schemas.microsoft.com/office/drawing/2014/main" val="1856409862"/>
                    </a:ext>
                  </a:extLst>
                </a:gridCol>
              </a:tblGrid>
              <a:tr h="596900">
                <a:tc>
                  <a:txBody>
                    <a:bodyPr/>
                    <a:lstStyle/>
                    <a:p>
                      <a:pPr marL="0" algn="l" defTabSz="914400" rtl="0" eaLnBrk="1" fontAlgn="base" latinLnBrk="0" hangingPunct="1"/>
                      <a:r>
                        <a:rPr lang="en-US" sz="2000" b="1" kern="1200" dirty="0">
                          <a:solidFill>
                            <a:schemeClr val="tx1"/>
                          </a:solidFill>
                          <a:latin typeface="+mn-lt"/>
                          <a:ea typeface="+mn-lt"/>
                          <a:cs typeface="+mn-lt"/>
                        </a:rPr>
                        <a:t>Your Name​</a:t>
                      </a:r>
                    </a:p>
                    <a:p>
                      <a:pPr marL="0" algn="l" defTabSz="914400" rtl="0" eaLnBrk="1" fontAlgn="base" latinLnBrk="0" hangingPunct="1"/>
                      <a:r>
                        <a:rPr lang="en-US" sz="2000" b="1" kern="1200" dirty="0">
                          <a:solidFill>
                            <a:schemeClr val="tx1"/>
                          </a:solidFill>
                          <a:latin typeface="+mn-lt"/>
                          <a:ea typeface="+mn-lt"/>
                          <a:cs typeface="+mn-lt"/>
                        </a:rPr>
                        <a:t>(This will be used for all marketing collaterals)​</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l" defTabSz="914400" rtl="0" eaLnBrk="1" fontAlgn="base" latinLnBrk="0" hangingPunct="1"/>
                      <a:r>
                        <a:rPr lang="en-US" sz="2000" kern="1200">
                          <a:solidFill>
                            <a:schemeClr val="tx1"/>
                          </a:solidFill>
                          <a:latin typeface="+mn-lt"/>
                          <a:ea typeface="+mn-lt"/>
                          <a:cs typeface="+mn-lt"/>
                        </a:rPr>
                        <a:t>e.g. Elon Musk will be used across all marketing collaterals.​</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43430036"/>
                  </a:ext>
                </a:extLst>
              </a:tr>
              <a:tr h="222250">
                <a:tc>
                  <a:txBody>
                    <a:bodyPr/>
                    <a:lstStyle/>
                    <a:p>
                      <a:pPr marL="0" algn="l" defTabSz="914400" rtl="0" eaLnBrk="1" fontAlgn="base" latinLnBrk="0" hangingPunct="1"/>
                      <a:r>
                        <a:rPr lang="en-SG" sz="2000" b="1" kern="1200">
                          <a:solidFill>
                            <a:schemeClr val="tx1"/>
                          </a:solidFill>
                          <a:latin typeface="+mn-lt"/>
                          <a:ea typeface="+mn-lt"/>
                          <a:cs typeface="+mn-lt"/>
                        </a:rPr>
                        <a:t>Trainer ID​</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l" defTabSz="914400" rtl="0" eaLnBrk="1" fontAlgn="auto" latinLnBrk="0" hangingPunct="1"/>
                      <a:r>
                        <a:rPr lang="en-SG" sz="2000" kern="1200">
                          <a:solidFill>
                            <a:schemeClr val="tx1"/>
                          </a:solidFill>
                          <a:latin typeface="+mn-lt"/>
                          <a:ea typeface="+mn-lt"/>
                          <a:cs typeface="+mn-lt"/>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58810888"/>
                  </a:ext>
                </a:extLst>
              </a:tr>
              <a:tr h="0">
                <a:tc>
                  <a:txBody>
                    <a:bodyPr/>
                    <a:lstStyle/>
                    <a:p>
                      <a:pPr marL="0" algn="l" defTabSz="914400" rtl="0" eaLnBrk="1" fontAlgn="base" latinLnBrk="0" hangingPunct="1"/>
                      <a:r>
                        <a:rPr lang="en-AU" sz="2000" b="1" kern="1200" dirty="0">
                          <a:solidFill>
                            <a:schemeClr val="tx1"/>
                          </a:solidFill>
                          <a:latin typeface="+mn-lt"/>
                          <a:ea typeface="+mn-lt"/>
                          <a:cs typeface="+mn-lt"/>
                        </a:rPr>
                        <a:t>Category​</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l" defTabSz="914400" rtl="0" eaLnBrk="1" fontAlgn="auto" latinLnBrk="0" hangingPunct="1"/>
                      <a:r>
                        <a:rPr lang="en-SG" sz="2000" kern="1200" dirty="0">
                          <a:solidFill>
                            <a:schemeClr val="tx1"/>
                          </a:solidFill>
                          <a:latin typeface="+mn-lt"/>
                          <a:ea typeface="+mn-lt"/>
                          <a:cs typeface="+mn-lt"/>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85406717"/>
                  </a:ext>
                </a:extLst>
              </a:tr>
            </a:tbl>
          </a:graphicData>
        </a:graphic>
      </p:graphicFrame>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223297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 name="Rectangle 1">
            <a:extLst>
              <a:ext uri="{FF2B5EF4-FFF2-40B4-BE49-F238E27FC236}">
                <a16:creationId xmlns:a16="http://schemas.microsoft.com/office/drawing/2014/main" id="{A1DBACDD-FAD9-B1EA-B341-C9056E9AB841}"/>
              </a:ext>
            </a:extLst>
          </p:cNvPr>
          <p:cNvSpPr/>
          <p:nvPr/>
        </p:nvSpPr>
        <p:spPr>
          <a:xfrm>
            <a:off x="480060" y="1435536"/>
            <a:ext cx="10629899" cy="4370427"/>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b="1" dirty="0">
                <a:ea typeface="+mn-lt"/>
                <a:cs typeface="+mn-lt"/>
              </a:rPr>
              <a:t>PROPOSAL GUIDELINES</a:t>
            </a:r>
          </a:p>
          <a:p>
            <a:pPr indent="-257175">
              <a:buFont typeface="+mj-lt"/>
              <a:buAutoNum type="arabicPeriod"/>
            </a:pPr>
            <a:r>
              <a:rPr lang="en-US" sz="2000" dirty="0">
                <a:ea typeface="+mn-lt"/>
                <a:cs typeface="+mn-lt"/>
              </a:rPr>
              <a:t>Please refer to the Submission Guidelines available on the website for entry criteria and other specific requirements.</a:t>
            </a:r>
          </a:p>
          <a:p>
            <a:r>
              <a:rPr lang="en-US" sz="2000" dirty="0">
                <a:ea typeface="+mn-lt"/>
                <a:cs typeface="+mn-lt"/>
              </a:rPr>
              <a:t>2. Any sensitive or confidential information is to be used for judging purposes only.</a:t>
            </a:r>
          </a:p>
          <a:p>
            <a:r>
              <a:rPr lang="en-GB" sz="2000" dirty="0">
                <a:ea typeface="+mn-lt"/>
                <a:cs typeface="+mn-lt"/>
              </a:rPr>
              <a:t>3. You are restricted from using your own entry template with your company branding; please only use what is provided.</a:t>
            </a:r>
            <a:endParaRPr lang="en-US" sz="2000" dirty="0">
              <a:ea typeface="+mn-lt"/>
              <a:cs typeface="+mn-lt"/>
            </a:endParaRPr>
          </a:p>
          <a:p>
            <a:r>
              <a:rPr lang="en-US" sz="2000" dirty="0">
                <a:ea typeface="+mn-lt"/>
                <a:cs typeface="+mn-lt"/>
              </a:rPr>
              <a:t>4. Please use only Arial, 10pt font size, and ensure the file size does not exceed 20MB.</a:t>
            </a:r>
          </a:p>
          <a:p>
            <a:r>
              <a:rPr lang="en-US" sz="2000" dirty="0">
                <a:ea typeface="+mn-lt"/>
                <a:cs typeface="+mn-lt"/>
              </a:rPr>
              <a:t>5. Every segment of the proposal needs to be provided with detailed information listed. </a:t>
            </a:r>
          </a:p>
          <a:p>
            <a:r>
              <a:rPr lang="en-US" sz="2000" dirty="0">
                <a:ea typeface="+mn-lt"/>
                <a:cs typeface="+mn-lt"/>
              </a:rPr>
              <a:t>6. Please follow the sequence of the form (Segment 1 – Segment 5).</a:t>
            </a:r>
          </a:p>
          <a:p>
            <a:pPr algn="just"/>
            <a:endParaRPr lang="en-US" dirty="0">
              <a:solidFill>
                <a:schemeClr val="accent2">
                  <a:lumMod val="75000"/>
                </a:schemeClr>
              </a:solidFill>
              <a:latin typeface="Century Gothic" panose="020B0502020202020204" pitchFamily="34" charset="0"/>
              <a:cs typeface="Arial" panose="020B0604020202020204" pitchFamily="34" charset="0"/>
            </a:endParaRPr>
          </a:p>
          <a:p>
            <a:r>
              <a:rPr lang="en-US" sz="2000" b="1" dirty="0">
                <a:ea typeface="+mn-lt"/>
                <a:cs typeface="+mn-lt"/>
              </a:rPr>
              <a:t>HOW TO SUBMIT :</a:t>
            </a:r>
          </a:p>
          <a:p>
            <a:pPr indent="-257175">
              <a:buFont typeface="+mj-lt"/>
              <a:buAutoNum type="arabicPeriod"/>
            </a:pPr>
            <a:r>
              <a:rPr lang="en-US" sz="2000" dirty="0">
                <a:ea typeface="+mn-lt"/>
                <a:cs typeface="+mn-lt"/>
              </a:rPr>
              <a:t>Once you are ready to submit your nomination, please save this file as a PDF document.</a:t>
            </a:r>
          </a:p>
          <a:p>
            <a:pPr indent="-257175">
              <a:buFont typeface="+mj-lt"/>
              <a:buAutoNum type="arabicPeriod"/>
            </a:pPr>
            <a:r>
              <a:rPr lang="en-US" sz="2000" dirty="0">
                <a:ea typeface="+mn-lt"/>
                <a:cs typeface="+mn-lt"/>
              </a:rPr>
              <a:t>All information, infographics, and supporting documents must be compiled into your award proposal. </a:t>
            </a:r>
          </a:p>
        </p:txBody>
      </p:sp>
    </p:spTree>
    <p:extLst>
      <p:ext uri="{BB962C8B-B14F-4D97-AF65-F5344CB8AC3E}">
        <p14:creationId xmlns:p14="http://schemas.microsoft.com/office/powerpoint/2010/main" val="3050130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38370A-96E8-03B1-0D04-9CB438232FF5}"/>
              </a:ext>
            </a:extLst>
          </p:cNvPr>
          <p:cNvSpPr txBox="1"/>
          <p:nvPr/>
        </p:nvSpPr>
        <p:spPr>
          <a:xfrm>
            <a:off x="221456" y="4272855"/>
            <a:ext cx="6100762" cy="707886"/>
          </a:xfrm>
          <a:prstGeom prst="rect">
            <a:avLst/>
          </a:prstGeom>
          <a:noFill/>
        </p:spPr>
        <p:txBody>
          <a:bodyPr wrap="square">
            <a:spAutoFit/>
          </a:bodyPr>
          <a:lstStyle/>
          <a:p>
            <a:pPr algn="l"/>
            <a:r>
              <a:rPr lang="en-US" sz="4000" dirty="0">
                <a:solidFill>
                  <a:schemeClr val="bg1"/>
                </a:solidFill>
                <a:latin typeface="Century Gothic" panose="020B0502020202020204" pitchFamily="34" charset="0"/>
              </a:rPr>
              <a:t>TRAINERS</a:t>
            </a:r>
          </a:p>
        </p:txBody>
      </p:sp>
      <p:sp>
        <p:nvSpPr>
          <p:cNvPr id="5" name="TextBox 4">
            <a:extLst>
              <a:ext uri="{FF2B5EF4-FFF2-40B4-BE49-F238E27FC236}">
                <a16:creationId xmlns:a16="http://schemas.microsoft.com/office/drawing/2014/main" id="{B0D2EA54-9FC7-E8B0-78EA-300EB9E45FA5}"/>
              </a:ext>
            </a:extLst>
          </p:cNvPr>
          <p:cNvSpPr txBox="1"/>
          <p:nvPr/>
        </p:nvSpPr>
        <p:spPr>
          <a:xfrm>
            <a:off x="221456" y="1887915"/>
            <a:ext cx="6100762" cy="1938992"/>
          </a:xfrm>
          <a:prstGeom prst="rect">
            <a:avLst/>
          </a:prstGeom>
          <a:noFill/>
        </p:spPr>
        <p:txBody>
          <a:bodyPr wrap="square">
            <a:spAutoFit/>
          </a:bodyPr>
          <a:lstStyle/>
          <a:p>
            <a:pPr algn="l"/>
            <a:r>
              <a:rPr lang="en-US" sz="6000" b="1" i="0" u="none" strike="noStrike" dirty="0">
                <a:solidFill>
                  <a:schemeClr val="bg1"/>
                </a:solidFill>
                <a:effectLst/>
                <a:latin typeface="Century Gothic" panose="020B0502020202020204" pitchFamily="34" charset="0"/>
              </a:rPr>
              <a:t>HRD CORP AWARD</a:t>
            </a:r>
            <a:endParaRPr lang="en-US" sz="6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5600873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8" name="TextBox 2">
            <a:extLst>
              <a:ext uri="{FF2B5EF4-FFF2-40B4-BE49-F238E27FC236}">
                <a16:creationId xmlns:a16="http://schemas.microsoft.com/office/drawing/2014/main" id="{551F7484-CB81-766A-FDED-0BD0237D4BBE}"/>
              </a:ext>
            </a:extLst>
          </p:cNvPr>
          <p:cNvSpPr txBox="1"/>
          <p:nvPr/>
        </p:nvSpPr>
        <p:spPr>
          <a:xfrm>
            <a:off x="254133" y="1175560"/>
            <a:ext cx="7211428" cy="307777"/>
          </a:xfrm>
          <a:prstGeom prst="rect">
            <a:avLst/>
          </a:prstGeom>
          <a:noFill/>
          <a:ln>
            <a:noFill/>
          </a:ln>
        </p:spPr>
        <p:txBody>
          <a:bodyPr wrap="square" lIns="91440" tIns="45720" rIns="91440" bIns="45720" anchor="t">
            <a:spAutoFit/>
          </a:bodyPr>
          <a:lstStyle>
            <a:defPPr>
              <a:defRPr lang="en-US"/>
            </a:defPPr>
            <a:lvl1pPr>
              <a:defRPr sz="1400" b="1">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HRD CORP AWARD 2024: TRAINERS</a:t>
            </a:r>
          </a:p>
        </p:txBody>
      </p:sp>
      <p:sp>
        <p:nvSpPr>
          <p:cNvPr id="9" name="TextBox 30">
            <a:extLst>
              <a:ext uri="{FF2B5EF4-FFF2-40B4-BE49-F238E27FC236}">
                <a16:creationId xmlns:a16="http://schemas.microsoft.com/office/drawing/2014/main" id="{B4E707B4-837C-FDB6-C092-F5B18A5E57A3}"/>
              </a:ext>
            </a:extLst>
          </p:cNvPr>
          <p:cNvSpPr txBox="1"/>
          <p:nvPr/>
        </p:nvSpPr>
        <p:spPr>
          <a:xfrm>
            <a:off x="254133" y="1599208"/>
            <a:ext cx="8568000" cy="646331"/>
          </a:xfrm>
          <a:prstGeom prst="rect">
            <a:avLst/>
          </a:prstGeom>
          <a:noFill/>
          <a:ln>
            <a:solidFill>
              <a:schemeClr val="tx1"/>
            </a:solidFill>
          </a:ln>
        </p:spPr>
        <p:txBody>
          <a:bodyPr wrap="square" lIns="91440" tIns="45720" rIns="91440" bIns="45720" anchor="t">
            <a:spAutoFit/>
          </a:bodyPr>
          <a:lstStyle>
            <a:defPPr>
              <a:defRPr lang="en-US"/>
            </a:defPPr>
            <a:lvl1pPr>
              <a:defRPr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1800" b="1" dirty="0">
                <a:ea typeface="+mn-lt"/>
                <a:cs typeface="+mn-lt"/>
              </a:rPr>
              <a:t>Segment 1: </a:t>
            </a:r>
          </a:p>
          <a:p>
            <a:r>
              <a:rPr lang="en-US" sz="1800" b="1" dirty="0">
                <a:ea typeface="+mn-lt"/>
                <a:cs typeface="+mn-lt"/>
              </a:rPr>
              <a:t>Background of the Trainer (20%)</a:t>
            </a:r>
            <a:endParaRPr lang="en-US" dirty="0"/>
          </a:p>
        </p:txBody>
      </p:sp>
      <p:sp>
        <p:nvSpPr>
          <p:cNvPr id="10" name="TextBox 7">
            <a:extLst>
              <a:ext uri="{FF2B5EF4-FFF2-40B4-BE49-F238E27FC236}">
                <a16:creationId xmlns:a16="http://schemas.microsoft.com/office/drawing/2014/main" id="{A1B4ECD9-52FD-003B-FE83-8779140EF0E8}"/>
              </a:ext>
            </a:extLst>
          </p:cNvPr>
          <p:cNvSpPr txBox="1"/>
          <p:nvPr/>
        </p:nvSpPr>
        <p:spPr>
          <a:xfrm>
            <a:off x="331786" y="2418939"/>
            <a:ext cx="8789353" cy="1754326"/>
          </a:xfrm>
          <a:prstGeom prst="rect">
            <a:avLst/>
          </a:prstGeom>
          <a:noFill/>
          <a:ln>
            <a:noFill/>
          </a:ln>
        </p:spPr>
        <p:txBody>
          <a:bodyPr wrap="square" lIns="91440" tIns="45720" rIns="91440" bIns="45720" anchor="t">
            <a:spAutoFit/>
          </a:bodyPr>
          <a:lstStyle>
            <a:defPPr>
              <a:defRPr lang="en-US"/>
            </a:defPPr>
            <a:lvl1pPr>
              <a:defRPr sz="1400" b="1">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1800" b="1" dirty="0"/>
              <a:t>Please provide detailed information for each component listed below:</a:t>
            </a:r>
            <a:endParaRPr lang="en-US" sz="2400" dirty="0"/>
          </a:p>
          <a:p>
            <a:endParaRPr lang="en-US" sz="1800" b="1" dirty="0"/>
          </a:p>
          <a:p>
            <a:pPr marL="285750" indent="-285750">
              <a:buFont typeface="+mj-lt"/>
              <a:buAutoNum type="alphaLcParenR"/>
            </a:pPr>
            <a:r>
              <a:rPr lang="en-MY" sz="1800" b="0" dirty="0"/>
              <a:t>Trainer’s Qualifications 	</a:t>
            </a:r>
            <a:endParaRPr lang="en-US" sz="1800" b="0" dirty="0"/>
          </a:p>
          <a:p>
            <a:pPr marL="285750" indent="-285750">
              <a:buFont typeface="+mj-lt"/>
              <a:buAutoNum type="alphaLcParenR"/>
            </a:pPr>
            <a:r>
              <a:rPr lang="en-MY" sz="1800" b="0" dirty="0"/>
              <a:t>Subject Matter Knowledge	</a:t>
            </a:r>
            <a:endParaRPr lang="en-US" sz="1800" b="0" dirty="0"/>
          </a:p>
          <a:p>
            <a:pPr marL="285750" indent="-285750">
              <a:buFont typeface="+mj-lt"/>
              <a:buAutoNum type="alphaLcParenR"/>
            </a:pPr>
            <a:r>
              <a:rPr lang="en-US" sz="1800" b="0" dirty="0"/>
              <a:t>Industry Experience</a:t>
            </a:r>
          </a:p>
          <a:p>
            <a:pPr marL="285750" indent="-285750">
              <a:buFont typeface="+mj-lt"/>
              <a:buAutoNum type="alphaLcParenR"/>
            </a:pPr>
            <a:r>
              <a:rPr lang="en-MY" sz="1800" b="0" dirty="0"/>
              <a:t>Capacity Building</a:t>
            </a:r>
          </a:p>
        </p:txBody>
      </p:sp>
    </p:spTree>
    <p:extLst>
      <p:ext uri="{BB962C8B-B14F-4D97-AF65-F5344CB8AC3E}">
        <p14:creationId xmlns:p14="http://schemas.microsoft.com/office/powerpoint/2010/main" val="15577781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8" name="TextBox 2">
            <a:extLst>
              <a:ext uri="{FF2B5EF4-FFF2-40B4-BE49-F238E27FC236}">
                <a16:creationId xmlns:a16="http://schemas.microsoft.com/office/drawing/2014/main" id="{551F7484-CB81-766A-FDED-0BD0237D4BBE}"/>
              </a:ext>
            </a:extLst>
          </p:cNvPr>
          <p:cNvSpPr txBox="1"/>
          <p:nvPr/>
        </p:nvSpPr>
        <p:spPr>
          <a:xfrm>
            <a:off x="254133" y="1175560"/>
            <a:ext cx="7211428" cy="307777"/>
          </a:xfrm>
          <a:prstGeom prst="rect">
            <a:avLst/>
          </a:prstGeom>
          <a:noFill/>
          <a:ln>
            <a:noFill/>
          </a:ln>
        </p:spPr>
        <p:txBody>
          <a:bodyPr wrap="square" lIns="91440" tIns="45720" rIns="91440" bIns="45720" anchor="t">
            <a:spAutoFit/>
          </a:bodyPr>
          <a:lstStyle>
            <a:defPPr>
              <a:defRPr lang="en-US"/>
            </a:defPPr>
            <a:lvl1pPr>
              <a:defRPr sz="1400" b="1">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HRD CORP AWARD 2024: TRAINERS</a:t>
            </a:r>
          </a:p>
        </p:txBody>
      </p:sp>
      <p:sp>
        <p:nvSpPr>
          <p:cNvPr id="9" name="TextBox 30">
            <a:extLst>
              <a:ext uri="{FF2B5EF4-FFF2-40B4-BE49-F238E27FC236}">
                <a16:creationId xmlns:a16="http://schemas.microsoft.com/office/drawing/2014/main" id="{B4E707B4-837C-FDB6-C092-F5B18A5E57A3}"/>
              </a:ext>
            </a:extLst>
          </p:cNvPr>
          <p:cNvSpPr txBox="1"/>
          <p:nvPr/>
        </p:nvSpPr>
        <p:spPr>
          <a:xfrm>
            <a:off x="254133" y="1599208"/>
            <a:ext cx="8568000" cy="646331"/>
          </a:xfrm>
          <a:prstGeom prst="rect">
            <a:avLst/>
          </a:prstGeom>
          <a:noFill/>
          <a:ln>
            <a:solidFill>
              <a:schemeClr val="tx1"/>
            </a:solidFill>
          </a:ln>
        </p:spPr>
        <p:txBody>
          <a:bodyPr wrap="square" lIns="91440" tIns="45720" rIns="91440" bIns="45720" anchor="t">
            <a:spAutoFit/>
          </a:bodyPr>
          <a:lstStyle>
            <a:defPPr>
              <a:defRPr lang="en-US"/>
            </a:defPPr>
            <a:lvl1pPr>
              <a:defRPr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algn="l" rtl="0" fontAlgn="base"/>
            <a:r>
              <a:rPr lang="en-US" sz="1800" b="1" i="0" u="none" strike="noStrike" dirty="0">
                <a:solidFill>
                  <a:srgbClr val="000000"/>
                </a:solidFill>
                <a:effectLst/>
              </a:rPr>
              <a:t>Segment 2: </a:t>
            </a:r>
            <a:r>
              <a:rPr lang="en-US" sz="1800" b="0" i="0" dirty="0">
                <a:solidFill>
                  <a:srgbClr val="000000"/>
                </a:solidFill>
                <a:effectLst/>
              </a:rPr>
              <a:t>​</a:t>
            </a:r>
            <a:endParaRPr lang="en-US" b="0" i="0" dirty="0">
              <a:solidFill>
                <a:srgbClr val="000000"/>
              </a:solidFill>
              <a:effectLst/>
            </a:endParaRPr>
          </a:p>
          <a:p>
            <a:pPr algn="l" rtl="0" fontAlgn="base"/>
            <a:r>
              <a:rPr lang="en-US" sz="1800" b="1" i="0" u="none" strike="noStrike" dirty="0">
                <a:solidFill>
                  <a:srgbClr val="000000"/>
                </a:solidFill>
                <a:effectLst/>
              </a:rPr>
              <a:t>Area of Expertise (</a:t>
            </a:r>
            <a:r>
              <a:rPr lang="en-US" dirty="0">
                <a:solidFill>
                  <a:srgbClr val="000000"/>
                </a:solidFill>
              </a:rPr>
              <a:t>15</a:t>
            </a:r>
            <a:r>
              <a:rPr lang="en-US" sz="1800" b="1" i="0" u="none" strike="noStrike" dirty="0">
                <a:solidFill>
                  <a:srgbClr val="000000"/>
                </a:solidFill>
                <a:effectLst/>
              </a:rPr>
              <a:t>%)</a:t>
            </a:r>
            <a:endParaRPr lang="en-US" b="0" i="0" dirty="0">
              <a:solidFill>
                <a:srgbClr val="000000"/>
              </a:solidFill>
              <a:effectLst/>
            </a:endParaRPr>
          </a:p>
        </p:txBody>
      </p:sp>
      <p:sp>
        <p:nvSpPr>
          <p:cNvPr id="10" name="TextBox 7">
            <a:extLst>
              <a:ext uri="{FF2B5EF4-FFF2-40B4-BE49-F238E27FC236}">
                <a16:creationId xmlns:a16="http://schemas.microsoft.com/office/drawing/2014/main" id="{A1B4ECD9-52FD-003B-FE83-8779140EF0E8}"/>
              </a:ext>
            </a:extLst>
          </p:cNvPr>
          <p:cNvSpPr txBox="1"/>
          <p:nvPr/>
        </p:nvSpPr>
        <p:spPr>
          <a:xfrm>
            <a:off x="331786" y="2418939"/>
            <a:ext cx="11686043" cy="2031325"/>
          </a:xfrm>
          <a:prstGeom prst="rect">
            <a:avLst/>
          </a:prstGeom>
          <a:noFill/>
          <a:ln>
            <a:noFill/>
          </a:ln>
        </p:spPr>
        <p:txBody>
          <a:bodyPr wrap="square" lIns="91440" tIns="45720" rIns="91440" bIns="45720" anchor="t">
            <a:spAutoFit/>
          </a:bodyPr>
          <a:lstStyle>
            <a:defPPr>
              <a:defRPr lang="en-US"/>
            </a:defPPr>
            <a:lvl1pPr>
              <a:defRPr sz="1400" b="1">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sz="1800" dirty="0"/>
              <a:t>Please provide detailed information for each component listed below:</a:t>
            </a:r>
          </a:p>
          <a:p>
            <a:endParaRPr lang="en-US" sz="1800" dirty="0"/>
          </a:p>
          <a:p>
            <a:pPr algn="l" rtl="0" fontAlgn="base">
              <a:buFont typeface="+mj-lt"/>
              <a:buAutoNum type="arabicPeriod"/>
            </a:pPr>
            <a:r>
              <a:rPr lang="en-US" sz="1800" b="0" i="0" u="none" strike="noStrike" dirty="0">
                <a:solidFill>
                  <a:srgbClr val="000000"/>
                </a:solidFill>
                <a:effectLst/>
              </a:rPr>
              <a:t> Expertise in the respective skill area</a:t>
            </a:r>
            <a:r>
              <a:rPr lang="en-MY" sz="1800" b="0" i="0" dirty="0">
                <a:solidFill>
                  <a:srgbClr val="000000"/>
                </a:solidFill>
                <a:effectLst/>
              </a:rPr>
              <a:t>​</a:t>
            </a:r>
          </a:p>
          <a:p>
            <a:pPr algn="l" rtl="0" fontAlgn="base">
              <a:buFont typeface="+mj-lt"/>
              <a:buAutoNum type="arabicPeriod"/>
            </a:pPr>
            <a:r>
              <a:rPr lang="en-US" sz="1800" b="0" i="0" u="none" strike="noStrike" dirty="0">
                <a:solidFill>
                  <a:srgbClr val="000000"/>
                </a:solidFill>
                <a:effectLst/>
              </a:rPr>
              <a:t> Program design and development</a:t>
            </a:r>
            <a:endParaRPr lang="en-US" sz="1800" b="0" i="0" dirty="0">
              <a:solidFill>
                <a:srgbClr val="000000"/>
              </a:solidFill>
              <a:effectLst/>
            </a:endParaRPr>
          </a:p>
          <a:p>
            <a:pPr algn="l" rtl="0" fontAlgn="base">
              <a:buFont typeface="+mj-lt"/>
              <a:buAutoNum type="arabicPeriod"/>
            </a:pPr>
            <a:r>
              <a:rPr lang="en-US" sz="1800" b="0" i="0" u="none" strike="noStrike" dirty="0">
                <a:solidFill>
                  <a:srgbClr val="000000"/>
                </a:solidFill>
                <a:effectLst/>
              </a:rPr>
              <a:t> Quality Assurance Mechanism that are put in training to ensure the training meets specified quality standards</a:t>
            </a:r>
            <a:endParaRPr lang="en-US" sz="1800" b="0" i="0" dirty="0">
              <a:solidFill>
                <a:srgbClr val="000000"/>
              </a:solidFill>
              <a:effectLst/>
            </a:endParaRPr>
          </a:p>
          <a:p>
            <a:pPr algn="l" rtl="0" fontAlgn="base">
              <a:buFont typeface="+mj-lt"/>
              <a:buAutoNum type="arabicPeriod"/>
            </a:pPr>
            <a:r>
              <a:rPr lang="en-US" sz="1800" b="0" i="0" u="none" strike="noStrike" dirty="0">
                <a:solidFill>
                  <a:srgbClr val="000000"/>
                </a:solidFill>
                <a:effectLst/>
              </a:rPr>
              <a:t> Adoption of technology/innovative new learning method</a:t>
            </a:r>
            <a:r>
              <a:rPr lang="en-US" sz="1800" b="0" i="0" dirty="0">
                <a:solidFill>
                  <a:srgbClr val="000000"/>
                </a:solidFill>
                <a:effectLst/>
              </a:rPr>
              <a:t>​</a:t>
            </a:r>
          </a:p>
          <a:p>
            <a:pPr algn="l" rtl="0" fontAlgn="base">
              <a:buFont typeface="+mj-lt"/>
              <a:buAutoNum type="arabicPeriod"/>
            </a:pPr>
            <a:r>
              <a:rPr lang="en-US" sz="1800" b="0" i="0" u="none" strike="noStrike" dirty="0">
                <a:solidFill>
                  <a:srgbClr val="000000"/>
                </a:solidFill>
                <a:effectLst/>
              </a:rPr>
              <a:t> Niche expertise or experience in specific industries or subjects</a:t>
            </a:r>
            <a:endParaRPr lang="en-MY" sz="1800" b="0" i="0" dirty="0">
              <a:solidFill>
                <a:srgbClr val="000000"/>
              </a:solidFill>
              <a:effectLst/>
            </a:endParaRPr>
          </a:p>
        </p:txBody>
      </p:sp>
    </p:spTree>
    <p:extLst>
      <p:ext uri="{BB962C8B-B14F-4D97-AF65-F5344CB8AC3E}">
        <p14:creationId xmlns:p14="http://schemas.microsoft.com/office/powerpoint/2010/main" val="2947679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2" name="TextBox 2">
            <a:extLst>
              <a:ext uri="{FF2B5EF4-FFF2-40B4-BE49-F238E27FC236}">
                <a16:creationId xmlns:a16="http://schemas.microsoft.com/office/drawing/2014/main" id="{551F7484-CB81-766A-FDED-0BD0237D4BBE}"/>
              </a:ext>
            </a:extLst>
          </p:cNvPr>
          <p:cNvSpPr txBox="1"/>
          <p:nvPr/>
        </p:nvSpPr>
        <p:spPr>
          <a:xfrm>
            <a:off x="300277" y="1301415"/>
            <a:ext cx="7211428" cy="307777"/>
          </a:xfrm>
          <a:prstGeom prst="rect">
            <a:avLst/>
          </a:prstGeom>
          <a:noFill/>
          <a:ln>
            <a:noFill/>
          </a:ln>
        </p:spPr>
        <p:txBody>
          <a:bodyPr wrap="square" lIns="91440" tIns="45720" rIns="91440" bIns="45720" anchor="t">
            <a:spAutoFit/>
          </a:bodyPr>
          <a:lstStyle>
            <a:defPPr>
              <a:defRPr lang="en-US"/>
            </a:defPPr>
            <a:lvl1pPr>
              <a:defRPr sz="1400"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HRD CORP AWARD: TRAINING PROVIDERS</a:t>
            </a:r>
          </a:p>
        </p:txBody>
      </p:sp>
      <p:sp>
        <p:nvSpPr>
          <p:cNvPr id="3" name="TextBox 30">
            <a:extLst>
              <a:ext uri="{FF2B5EF4-FFF2-40B4-BE49-F238E27FC236}">
                <a16:creationId xmlns:a16="http://schemas.microsoft.com/office/drawing/2014/main" id="{B4E707B4-837C-FDB6-C092-F5B18A5E57A3}"/>
              </a:ext>
            </a:extLst>
          </p:cNvPr>
          <p:cNvSpPr txBox="1"/>
          <p:nvPr/>
        </p:nvSpPr>
        <p:spPr>
          <a:xfrm>
            <a:off x="432274" y="1660964"/>
            <a:ext cx="9054626" cy="646331"/>
          </a:xfrm>
          <a:prstGeom prst="rect">
            <a:avLst/>
          </a:prstGeom>
          <a:noFill/>
          <a:ln>
            <a:solidFill>
              <a:schemeClr val="tx1"/>
            </a:solidFill>
          </a:ln>
        </p:spPr>
        <p:txBody>
          <a:bodyPr wrap="square" lIns="91440" tIns="45720" rIns="91440" bIns="45720" anchor="t">
            <a:spAutoFit/>
          </a:bodyPr>
          <a:lstStyle>
            <a:defPPr>
              <a:defRPr lang="en-US"/>
            </a:defPPr>
            <a:lvl1pPr fontAlgn="base">
              <a:defRPr b="1" i="0" u="none" strike="noStrike">
                <a:solidFill>
                  <a:srgbClr val="000000"/>
                </a:solidFill>
                <a:effectLst/>
                <a:latin typeface="Century Gothic" panose="020B0502020202020204" pitchFamily="34" charset="0"/>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latin typeface="+mn-lt"/>
              </a:rPr>
              <a:t>Segment 3: </a:t>
            </a:r>
          </a:p>
          <a:p>
            <a:r>
              <a:rPr lang="en-US" dirty="0">
                <a:latin typeface="+mn-lt"/>
              </a:rPr>
              <a:t>HRD Training Effectiveness Evaluation (TEE)	(5%)</a:t>
            </a:r>
          </a:p>
        </p:txBody>
      </p:sp>
      <p:sp>
        <p:nvSpPr>
          <p:cNvPr id="4" name="TextBox 7">
            <a:extLst>
              <a:ext uri="{FF2B5EF4-FFF2-40B4-BE49-F238E27FC236}">
                <a16:creationId xmlns:a16="http://schemas.microsoft.com/office/drawing/2014/main" id="{A1B4ECD9-52FD-003B-FE83-8779140EF0E8}"/>
              </a:ext>
            </a:extLst>
          </p:cNvPr>
          <p:cNvSpPr txBox="1"/>
          <p:nvPr/>
        </p:nvSpPr>
        <p:spPr>
          <a:xfrm>
            <a:off x="432274" y="2410838"/>
            <a:ext cx="10426225" cy="369332"/>
          </a:xfrm>
          <a:prstGeom prst="rect">
            <a:avLst/>
          </a:prstGeom>
          <a:noFill/>
          <a:ln>
            <a:noFill/>
          </a:ln>
        </p:spPr>
        <p:txBody>
          <a:bodyPr wrap="square" lIns="91440" tIns="45720" rIns="91440" bIns="45720" anchor="t">
            <a:spAutoFit/>
          </a:bodyPr>
          <a:lstStyle>
            <a:defPPr>
              <a:defRPr lang="en-US"/>
            </a:defPPr>
            <a:lvl1pPr>
              <a:defRPr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Have you participated in HRD TEE? (Yes / No) </a:t>
            </a:r>
          </a:p>
        </p:txBody>
      </p:sp>
    </p:spTree>
    <p:extLst>
      <p:ext uri="{BB962C8B-B14F-4D97-AF65-F5344CB8AC3E}">
        <p14:creationId xmlns:p14="http://schemas.microsoft.com/office/powerpoint/2010/main" val="5690072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9" name="TextBox 2">
            <a:extLst>
              <a:ext uri="{FF2B5EF4-FFF2-40B4-BE49-F238E27FC236}">
                <a16:creationId xmlns:a16="http://schemas.microsoft.com/office/drawing/2014/main" id="{8E304799-AAB1-B9D5-6706-F12D94BFF48B}"/>
              </a:ext>
            </a:extLst>
          </p:cNvPr>
          <p:cNvSpPr txBox="1"/>
          <p:nvPr/>
        </p:nvSpPr>
        <p:spPr>
          <a:xfrm>
            <a:off x="254133" y="1175560"/>
            <a:ext cx="7211428" cy="307777"/>
          </a:xfrm>
          <a:prstGeom prst="rect">
            <a:avLst/>
          </a:prstGeom>
          <a:noFill/>
          <a:ln>
            <a:noFill/>
          </a:ln>
        </p:spPr>
        <p:txBody>
          <a:bodyPr wrap="square" lIns="91440" tIns="45720" rIns="91440" bIns="45720" anchor="t">
            <a:spAutoFit/>
          </a:bodyPr>
          <a:lstStyle>
            <a:defPPr>
              <a:defRPr lang="en-US"/>
            </a:defPPr>
            <a:lvl1pPr>
              <a:defRPr sz="1400" b="1">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HRD CORP AWARD 2024: TRAINERS</a:t>
            </a:r>
          </a:p>
        </p:txBody>
      </p:sp>
      <p:sp>
        <p:nvSpPr>
          <p:cNvPr id="10" name="TextBox 30">
            <a:extLst>
              <a:ext uri="{FF2B5EF4-FFF2-40B4-BE49-F238E27FC236}">
                <a16:creationId xmlns:a16="http://schemas.microsoft.com/office/drawing/2014/main" id="{B4E707B4-837C-FDB6-C092-F5B18A5E57A3}"/>
              </a:ext>
            </a:extLst>
          </p:cNvPr>
          <p:cNvSpPr txBox="1"/>
          <p:nvPr/>
        </p:nvSpPr>
        <p:spPr>
          <a:xfrm>
            <a:off x="254132" y="1605689"/>
            <a:ext cx="9369927" cy="646331"/>
          </a:xfrm>
          <a:prstGeom prst="rect">
            <a:avLst/>
          </a:prstGeom>
          <a:noFill/>
          <a:ln>
            <a:solidFill>
              <a:schemeClr val="tx1"/>
            </a:solidFill>
          </a:ln>
        </p:spPr>
        <p:txBody>
          <a:bodyPr wrap="square" lIns="91440" tIns="45720" rIns="91440" bIns="45720" anchor="t">
            <a:spAutoFit/>
          </a:bodyPr>
          <a:lstStyle>
            <a:defPPr>
              <a:defRPr lang="en-US"/>
            </a:defPPr>
            <a:lvl1pPr fontAlgn="base">
              <a:defRPr b="1" i="0" u="none" strike="noStrike">
                <a:solidFill>
                  <a:srgbClr val="000000"/>
                </a:solidFill>
                <a:effectLst/>
                <a:latin typeface="Century Gothic" panose="020B0502020202020204" pitchFamily="34" charset="0"/>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latin typeface="+mn-lt"/>
              </a:rPr>
              <a:t>Segment 4: </a:t>
            </a:r>
          </a:p>
          <a:p>
            <a:r>
              <a:rPr lang="en-US" dirty="0">
                <a:latin typeface="+mn-lt"/>
              </a:rPr>
              <a:t>Achievements, Awards, or Recognitions from January to December 2023 (15%)</a:t>
            </a:r>
          </a:p>
        </p:txBody>
      </p:sp>
      <p:sp>
        <p:nvSpPr>
          <p:cNvPr id="11" name="TextBox 7">
            <a:extLst>
              <a:ext uri="{FF2B5EF4-FFF2-40B4-BE49-F238E27FC236}">
                <a16:creationId xmlns:a16="http://schemas.microsoft.com/office/drawing/2014/main" id="{A1B4ECD9-52FD-003B-FE83-8779140EF0E8}"/>
              </a:ext>
            </a:extLst>
          </p:cNvPr>
          <p:cNvSpPr txBox="1"/>
          <p:nvPr/>
        </p:nvSpPr>
        <p:spPr>
          <a:xfrm>
            <a:off x="331786" y="2423761"/>
            <a:ext cx="10446703" cy="923330"/>
          </a:xfrm>
          <a:prstGeom prst="rect">
            <a:avLst/>
          </a:prstGeom>
          <a:noFill/>
          <a:ln>
            <a:noFill/>
          </a:ln>
        </p:spPr>
        <p:txBody>
          <a:bodyPr wrap="square" lIns="91440" tIns="45720" rIns="91440" bIns="45720" anchor="t">
            <a:spAutoFit/>
          </a:bodyPr>
          <a:lstStyle>
            <a:defPPr>
              <a:defRPr lang="en-US"/>
            </a:defPPr>
            <a:lvl1pPr>
              <a:defRPr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Please provide the list of the achievements, awards and recognition, both local and international, below:</a:t>
            </a:r>
            <a:r>
              <a:rPr lang="en-MY" b="0" dirty="0"/>
              <a:t>​</a:t>
            </a:r>
          </a:p>
          <a:p>
            <a:endParaRPr lang="en-US" dirty="0"/>
          </a:p>
        </p:txBody>
      </p:sp>
    </p:spTree>
    <p:extLst>
      <p:ext uri="{BB962C8B-B14F-4D97-AF65-F5344CB8AC3E}">
        <p14:creationId xmlns:p14="http://schemas.microsoft.com/office/powerpoint/2010/main" val="9105563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a:extLst>
              <a:ext uri="{FF2B5EF4-FFF2-40B4-BE49-F238E27FC236}">
                <a16:creationId xmlns:a16="http://schemas.microsoft.com/office/drawing/2014/main" id="{005DAEC0-C27D-ACBA-4F63-1F63A054FDF8}"/>
              </a:ext>
            </a:extLst>
          </p:cNvPr>
          <p:cNvSpPr>
            <a:spLocks noChangeArrowheads="1"/>
          </p:cNvSpPr>
          <p:nvPr/>
        </p:nvSpPr>
        <p:spPr bwMode="auto">
          <a:xfrm>
            <a:off x="2167890" y="398049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1143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11430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11430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Box 5">
            <a:extLst>
              <a:ext uri="{FF2B5EF4-FFF2-40B4-BE49-F238E27FC236}">
                <a16:creationId xmlns:a16="http://schemas.microsoft.com/office/drawing/2014/main" id="{242AD762-F657-E05C-2830-AB0843951E6D}"/>
              </a:ext>
            </a:extLst>
          </p:cNvPr>
          <p:cNvSpPr txBox="1"/>
          <p:nvPr/>
        </p:nvSpPr>
        <p:spPr>
          <a:xfrm>
            <a:off x="434404" y="5712295"/>
            <a:ext cx="7992888" cy="558230"/>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15000"/>
              </a:lnSpc>
              <a:spcAft>
                <a:spcPts val="1000"/>
              </a:spcAft>
            </a:pPr>
            <a:endParaRPr lang="en-US" sz="1000" b="1" dirty="0">
              <a:effectLst/>
              <a:latin typeface="+mj-lt"/>
              <a:ea typeface="Calibri" panose="020F0502020204030204" pitchFamily="34" charset="0"/>
              <a:cs typeface="Times New Roman" panose="02020603050405020304" pitchFamily="18" charset="0"/>
            </a:endParaRPr>
          </a:p>
          <a:p>
            <a:pPr>
              <a:lnSpc>
                <a:spcPct val="115000"/>
              </a:lnSpc>
              <a:spcAft>
                <a:spcPts val="1000"/>
              </a:spcAft>
            </a:pPr>
            <a:r>
              <a:rPr lang="en-US" sz="1000" b="1" dirty="0">
                <a:effectLst/>
                <a:latin typeface="+mj-lt"/>
                <a:ea typeface="Calibri" panose="020F0502020204030204" pitchFamily="34" charset="0"/>
                <a:cs typeface="Times New Roman"/>
              </a:rPr>
              <a:t>All images, photos, charts, graphs, diagrams, etc. can be inserted into this section.</a:t>
            </a:r>
          </a:p>
        </p:txBody>
      </p:sp>
      <p:sp>
        <p:nvSpPr>
          <p:cNvPr id="9" name="TextBox 2">
            <a:extLst>
              <a:ext uri="{FF2B5EF4-FFF2-40B4-BE49-F238E27FC236}">
                <a16:creationId xmlns:a16="http://schemas.microsoft.com/office/drawing/2014/main" id="{8E304799-AAB1-B9D5-6706-F12D94BFF48B}"/>
              </a:ext>
            </a:extLst>
          </p:cNvPr>
          <p:cNvSpPr txBox="1"/>
          <p:nvPr/>
        </p:nvSpPr>
        <p:spPr>
          <a:xfrm>
            <a:off x="254133" y="1175560"/>
            <a:ext cx="7211428" cy="307777"/>
          </a:xfrm>
          <a:prstGeom prst="rect">
            <a:avLst/>
          </a:prstGeom>
          <a:noFill/>
          <a:ln>
            <a:noFill/>
          </a:ln>
        </p:spPr>
        <p:txBody>
          <a:bodyPr wrap="square" lIns="91440" tIns="45720" rIns="91440" bIns="45720" anchor="t">
            <a:spAutoFit/>
          </a:bodyPr>
          <a:lstStyle>
            <a:defPPr>
              <a:defRPr lang="en-US"/>
            </a:defPPr>
            <a:lvl1pPr>
              <a:defRPr sz="1400" b="1">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HRD CORP AWARD 2024: TRAINERS</a:t>
            </a:r>
          </a:p>
        </p:txBody>
      </p:sp>
      <p:sp>
        <p:nvSpPr>
          <p:cNvPr id="10" name="TextBox 30">
            <a:extLst>
              <a:ext uri="{FF2B5EF4-FFF2-40B4-BE49-F238E27FC236}">
                <a16:creationId xmlns:a16="http://schemas.microsoft.com/office/drawing/2014/main" id="{B4E707B4-837C-FDB6-C092-F5B18A5E57A3}"/>
              </a:ext>
            </a:extLst>
          </p:cNvPr>
          <p:cNvSpPr txBox="1"/>
          <p:nvPr/>
        </p:nvSpPr>
        <p:spPr>
          <a:xfrm>
            <a:off x="254132" y="1605689"/>
            <a:ext cx="9369927" cy="646331"/>
          </a:xfrm>
          <a:prstGeom prst="rect">
            <a:avLst/>
          </a:prstGeom>
          <a:noFill/>
          <a:ln>
            <a:solidFill>
              <a:schemeClr val="tx1"/>
            </a:solidFill>
          </a:ln>
        </p:spPr>
        <p:txBody>
          <a:bodyPr wrap="square" lIns="91440" tIns="45720" rIns="91440" bIns="45720" anchor="t">
            <a:spAutoFit/>
          </a:bodyPr>
          <a:lstStyle>
            <a:defPPr>
              <a:defRPr lang="en-US"/>
            </a:defPPr>
            <a:lvl1pPr fontAlgn="base">
              <a:defRPr b="1" i="0" u="none" strike="noStrike">
                <a:solidFill>
                  <a:srgbClr val="000000"/>
                </a:solidFill>
                <a:effectLst/>
                <a:latin typeface="Century Gothic" panose="020B0502020202020204" pitchFamily="34" charset="0"/>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latin typeface="+mn-lt"/>
              </a:rPr>
              <a:t>Segment 5: </a:t>
            </a:r>
          </a:p>
          <a:p>
            <a:r>
              <a:rPr lang="en-US" dirty="0">
                <a:latin typeface="+mn-lt"/>
              </a:rPr>
              <a:t>Corporate Social Responsibility (15%)</a:t>
            </a:r>
          </a:p>
        </p:txBody>
      </p:sp>
      <p:sp>
        <p:nvSpPr>
          <p:cNvPr id="11" name="TextBox 7">
            <a:extLst>
              <a:ext uri="{FF2B5EF4-FFF2-40B4-BE49-F238E27FC236}">
                <a16:creationId xmlns:a16="http://schemas.microsoft.com/office/drawing/2014/main" id="{A1B4ECD9-52FD-003B-FE83-8779140EF0E8}"/>
              </a:ext>
            </a:extLst>
          </p:cNvPr>
          <p:cNvSpPr txBox="1"/>
          <p:nvPr/>
        </p:nvSpPr>
        <p:spPr>
          <a:xfrm>
            <a:off x="331786" y="2423761"/>
            <a:ext cx="10446703" cy="1477328"/>
          </a:xfrm>
          <a:prstGeom prst="rect">
            <a:avLst/>
          </a:prstGeom>
          <a:noFill/>
          <a:ln>
            <a:noFill/>
          </a:ln>
        </p:spPr>
        <p:txBody>
          <a:bodyPr wrap="square" lIns="91440" tIns="45720" rIns="91440" bIns="45720" anchor="t">
            <a:spAutoFit/>
          </a:bodyPr>
          <a:lstStyle>
            <a:defPPr>
              <a:defRPr lang="en-US"/>
            </a:defPPr>
            <a:lvl1pPr>
              <a:defRPr b="1">
                <a:solidFill>
                  <a:schemeClr val="tx1"/>
                </a:solidFill>
                <a:ea typeface="+mn-lt"/>
                <a:cs typeface="+mn-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dirty="0"/>
              <a:t>Please provide detailed information for each component listed below:</a:t>
            </a:r>
          </a:p>
          <a:p>
            <a:endParaRPr lang="en-US" dirty="0"/>
          </a:p>
          <a:p>
            <a:r>
              <a:rPr lang="en-US" b="0" dirty="0"/>
              <a:t>1. Corporate Social Responsibility (CSR) activities towards community/ environment/ marketplace </a:t>
            </a:r>
          </a:p>
          <a:p>
            <a:r>
              <a:rPr lang="en-US" b="0" dirty="0"/>
              <a:t>2. CSR activities carried out towards internal employees</a:t>
            </a:r>
          </a:p>
          <a:p>
            <a:r>
              <a:rPr lang="en-US" b="0" dirty="0"/>
              <a:t>3. CSR activities carried out focusing on L&amp;D</a:t>
            </a:r>
          </a:p>
        </p:txBody>
      </p:sp>
    </p:spTree>
    <p:extLst>
      <p:ext uri="{BB962C8B-B14F-4D97-AF65-F5344CB8AC3E}">
        <p14:creationId xmlns:p14="http://schemas.microsoft.com/office/powerpoint/2010/main" val="3655881590"/>
      </p:ext>
    </p:extLst>
  </p:cSld>
  <p:clrMapOvr>
    <a:masterClrMapping/>
  </p:clrMapOvr>
</p:sld>
</file>

<file path=ppt/theme/theme1.xml><?xml version="1.0" encoding="utf-8"?>
<a:theme xmlns:a="http://schemas.openxmlformats.org/drawingml/2006/main" name="Cov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269</TotalTime>
  <Words>811</Words>
  <Application>Microsoft Office PowerPoint</Application>
  <PresentationFormat>Widescreen</PresentationFormat>
  <Paragraphs>99</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Century Gothic</vt:lpstr>
      <vt:lpstr>Times New Roman</vt:lpstr>
      <vt:lpstr>Cover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NURUL IMAN BINTI ABU HANIFAH</cp:lastModifiedBy>
  <cp:revision>9</cp:revision>
  <dcterms:created xsi:type="dcterms:W3CDTF">2024-04-26T12:01:08Z</dcterms:created>
  <dcterms:modified xsi:type="dcterms:W3CDTF">2024-05-29T09:29:40Z</dcterms:modified>
</cp:coreProperties>
</file>