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8"/>
  </p:notesMasterIdLst>
  <p:handoutMasterIdLst>
    <p:handoutMasterId r:id="rId19"/>
  </p:handoutMasterIdLst>
  <p:sldIdLst>
    <p:sldId id="256" r:id="rId7"/>
    <p:sldId id="335" r:id="rId8"/>
    <p:sldId id="336" r:id="rId9"/>
    <p:sldId id="349" r:id="rId10"/>
    <p:sldId id="340" r:id="rId11"/>
    <p:sldId id="341" r:id="rId12"/>
    <p:sldId id="342" r:id="rId13"/>
    <p:sldId id="343" r:id="rId14"/>
    <p:sldId id="344" r:id="rId15"/>
    <p:sldId id="351" r:id="rId16"/>
    <p:sldId id="352"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256"/>
            <p14:sldId id="335"/>
            <p14:sldId id="336"/>
          </p14:sldIdLst>
        </p14:section>
        <p14:section name="HRD CORP AWARD" id="{AAA9CC57-DE83-427B-A0CE-6087F2413BAA}">
          <p14:sldIdLst>
            <p14:sldId id="349"/>
            <p14:sldId id="340"/>
            <p14:sldId id="341"/>
            <p14:sldId id="342"/>
            <p14:sldId id="343"/>
            <p14:sldId id="344"/>
            <p14:sldId id="351"/>
            <p14:sldId id="35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7F11FF-F1CE-498E-96A4-67F030D1F7C5}" v="1" dt="2024-05-29T06:55:11.7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UHADA NOR AZAM" userId="1235efa2-3aaa-453e-a160-b48e3dd758f4" providerId="ADAL" clId="{6A7F11FF-F1CE-498E-96A4-67F030D1F7C5}"/>
    <pc:docChg chg="delSld modSection">
      <pc:chgData name="SYUHADA NOR AZAM" userId="1235efa2-3aaa-453e-a160-b48e3dd758f4" providerId="ADAL" clId="{6A7F11FF-F1CE-498E-96A4-67F030D1F7C5}" dt="2024-05-29T06:55:13.172" v="0" actId="47"/>
      <pc:docMkLst>
        <pc:docMk/>
      </pc:docMkLst>
      <pc:sldChg chg="del">
        <pc:chgData name="SYUHADA NOR AZAM" userId="1235efa2-3aaa-453e-a160-b48e3dd758f4" providerId="ADAL" clId="{6A7F11FF-F1CE-498E-96A4-67F030D1F7C5}" dt="2024-05-29T06:55:13.172" v="0" actId="47"/>
        <pc:sldMkLst>
          <pc:docMk/>
          <pc:sldMk cId="2789523463" sldId="330"/>
        </pc:sldMkLst>
      </pc:sldChg>
    </pc:docChg>
  </pc:docChgLst>
  <pc:docChgLst>
    <pc:chgData name="CHE SITI ZAIZNENA CHE MAT ZAIN" userId="0d85c231-fd8a-4703-949e-41917fdf1efd" providerId="ADAL" clId="{26987A03-F8CC-4852-9148-2B2651AB92C4}"/>
    <pc:docChg chg="modSld">
      <pc:chgData name="CHE SITI ZAIZNENA CHE MAT ZAIN" userId="0d85c231-fd8a-4703-949e-41917fdf1efd" providerId="ADAL" clId="{26987A03-F8CC-4852-9148-2B2651AB92C4}" dt="2024-04-30T14:18:51.836" v="0" actId="13926"/>
      <pc:docMkLst>
        <pc:docMk/>
      </pc:docMkLst>
      <pc:sldChg chg="modSp mod">
        <pc:chgData name="CHE SITI ZAIZNENA CHE MAT ZAIN" userId="0d85c231-fd8a-4703-949e-41917fdf1efd" providerId="ADAL" clId="{26987A03-F8CC-4852-9148-2B2651AB92C4}" dt="2024-04-30T14:18:51.836" v="0" actId="13926"/>
        <pc:sldMkLst>
          <pc:docMk/>
          <pc:sldMk cId="1098696574" sldId="344"/>
        </pc:sldMkLst>
        <pc:spChg chg="mod">
          <ac:chgData name="CHE SITI ZAIZNENA CHE MAT ZAIN" userId="0d85c231-fd8a-4703-949e-41917fdf1efd" providerId="ADAL" clId="{26987A03-F8CC-4852-9148-2B2651AB92C4}" dt="2024-04-30T14:18:51.836" v="0" actId="13926"/>
          <ac:spMkLst>
            <pc:docMk/>
            <pc:sldMk cId="1098696574" sldId="344"/>
            <ac:spMk id="8" creationId="{A1B4ECD9-52FD-003B-FE83-8779140EF0E8}"/>
          </ac:spMkLst>
        </pc:spChg>
      </pc:sldChg>
    </pc:docChg>
  </pc:docChgLst>
  <pc:docChgLst>
    <pc:chgData name="CHE SITI ZAIZNENA CHE MAT ZAIN" userId="0d85c231-fd8a-4703-949e-41917fdf1efd" providerId="ADAL" clId="{829C9F1C-8C46-4A4A-B035-A80945125B64}"/>
    <pc:docChg chg="undo custSel modSld">
      <pc:chgData name="CHE SITI ZAIZNENA CHE MAT ZAIN" userId="0d85c231-fd8a-4703-949e-41917fdf1efd" providerId="ADAL" clId="{829C9F1C-8C46-4A4A-B035-A80945125B64}" dt="2024-04-29T10:02:30.959" v="112" actId="20577"/>
      <pc:docMkLst>
        <pc:docMk/>
      </pc:docMkLst>
      <pc:sldChg chg="modSp mod">
        <pc:chgData name="CHE SITI ZAIZNENA CHE MAT ZAIN" userId="0d85c231-fd8a-4703-949e-41917fdf1efd" providerId="ADAL" clId="{829C9F1C-8C46-4A4A-B035-A80945125B64}" dt="2024-04-29T09:38:27.006" v="3" actId="1036"/>
        <pc:sldMkLst>
          <pc:docMk/>
          <pc:sldMk cId="2789523463" sldId="330"/>
        </pc:sldMkLst>
        <pc:spChg chg="mod">
          <ac:chgData name="CHE SITI ZAIZNENA CHE MAT ZAIN" userId="0d85c231-fd8a-4703-949e-41917fdf1efd" providerId="ADAL" clId="{829C9F1C-8C46-4A4A-B035-A80945125B64}" dt="2024-04-29T09:38:27.006" v="3" actId="1036"/>
          <ac:spMkLst>
            <pc:docMk/>
            <pc:sldMk cId="2789523463" sldId="330"/>
            <ac:spMk id="4" creationId="{BE96C84F-F56A-761B-B807-6FF114B56E2E}"/>
          </ac:spMkLst>
        </pc:spChg>
      </pc:sldChg>
      <pc:sldChg chg="modSp mod">
        <pc:chgData name="CHE SITI ZAIZNENA CHE MAT ZAIN" userId="0d85c231-fd8a-4703-949e-41917fdf1efd" providerId="ADAL" clId="{829C9F1C-8C46-4A4A-B035-A80945125B64}" dt="2024-04-29T10:02:30.959" v="112" actId="20577"/>
        <pc:sldMkLst>
          <pc:docMk/>
          <pc:sldMk cId="1098696574" sldId="344"/>
        </pc:sldMkLst>
        <pc:spChg chg="mod">
          <ac:chgData name="CHE SITI ZAIZNENA CHE MAT ZAIN" userId="0d85c231-fd8a-4703-949e-41917fdf1efd" providerId="ADAL" clId="{829C9F1C-8C46-4A4A-B035-A80945125B64}" dt="2024-04-29T10:02:30.959" v="112" actId="20577"/>
          <ac:spMkLst>
            <pc:docMk/>
            <pc:sldMk cId="1098696574" sldId="344"/>
            <ac:spMk id="8" creationId="{A1B4ECD9-52FD-003B-FE83-8779140EF0E8}"/>
          </ac:spMkLst>
        </pc:spChg>
        <pc:spChg chg="mod">
          <ac:chgData name="CHE SITI ZAIZNENA CHE MAT ZAIN" userId="0d85c231-fd8a-4703-949e-41917fdf1efd" providerId="ADAL" clId="{829C9F1C-8C46-4A4A-B035-A80945125B64}" dt="2024-04-29T09:52:57.635" v="70" actId="1076"/>
          <ac:spMkLst>
            <pc:docMk/>
            <pc:sldMk cId="1098696574" sldId="344"/>
            <ac:spMk id="10" creationId="{724FFED7-C314-DDA1-AADB-E739126B3FC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03718-5AAF-4D48-ACF0-54A9C87A8427}" type="slidenum">
              <a:rPr kumimoji="0" lang="en-MY"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MY"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19730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755608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02994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5823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89" r:id="rId17"/>
    <p:sldLayoutId id="2147483691" r:id="rId18"/>
    <p:sldLayoutId id="2147483693" r:id="rId19"/>
    <p:sldLayoutId id="2147483694"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300082"/>
          </a:xfrm>
          <a:prstGeom prst="rect">
            <a:avLst/>
          </a:prstGeom>
          <a:noFill/>
        </p:spPr>
        <p:txBody>
          <a:bodyPr wrap="square" lIns="91440" tIns="45720" rIns="91440" bIns="45720" rtlCol="0" anchor="t">
            <a:spAutoFit/>
          </a:bodyPr>
          <a:lstStyle/>
          <a:p>
            <a:pPr algn="ctr"/>
            <a:r>
              <a:rPr lang="en-US" sz="1350">
                <a:solidFill>
                  <a:schemeClr val="bg1"/>
                </a:solidFill>
                <a:latin typeface="Century Gothic"/>
                <a:cs typeface="Calibri"/>
              </a:rPr>
              <a:t>HRD CORP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90955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entury Gothic"/>
                <a:ea typeface="+mn-ea"/>
                <a:cs typeface="+mn-cs"/>
              </a:rPr>
              <a:t>DECLARATION </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entury Gothic"/>
                <a:ea typeface="+mn-ea"/>
                <a:cs typeface="+mn-cs"/>
              </a:rPr>
            </a:br>
            <a:r>
              <a:rPr kumimoji="0" lang="en-US" sz="1200" b="0" i="0" u="none" strike="noStrike" kern="1200" cap="none" spc="0" normalizeH="0" baseline="0" noProof="0" dirty="0">
                <a:ln>
                  <a:noFill/>
                </a:ln>
                <a:solidFill>
                  <a:prstClr val="black"/>
                </a:solidFill>
                <a:effectLst/>
                <a:uLnTx/>
                <a:uFillTx/>
                <a:latin typeface="Century Gothic"/>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[Digital Company Stamp]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Endorsed by CHRO/CEO/Director :   </a:t>
            </a:r>
            <a:br>
              <a:rPr kumimoji="0" lang="en-MY" sz="1200" b="0" i="0" u="none" strike="noStrike" kern="1200" cap="none" spc="0" normalizeH="0" baseline="0" noProof="0" dirty="0">
                <a:ln>
                  <a:noFill/>
                </a:ln>
                <a:solidFill>
                  <a:prstClr val="black"/>
                </a:solidFill>
                <a:effectLst/>
                <a:uLnTx/>
                <a:uFillTx/>
                <a:latin typeface="Century Gothic"/>
                <a:ea typeface="+mn-ea"/>
                <a:cs typeface="+mn-cs"/>
              </a:rPr>
            </a:b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Name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Date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entury Gothic"/>
                <a:ea typeface="+mn-ea"/>
                <a:cs typeface="+mn-cs"/>
              </a:rPr>
              <a:t>-THE END- </a:t>
            </a:r>
            <a:endParaRPr kumimoji="0" lang="en-US" sz="1200" b="1" i="0" u="none" strike="noStrike" kern="1200" cap="none" spc="0" normalizeH="0" baseline="0" noProof="0" dirty="0">
              <a:ln>
                <a:noFill/>
              </a:ln>
              <a:solidFill>
                <a:prstClr val="black"/>
              </a:solidFill>
              <a:effectLst/>
              <a:uLnTx/>
              <a:uFillTx/>
              <a:latin typeface="Century Gothic"/>
              <a:ea typeface="+mn-ea"/>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123373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90940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err="1">
                <a:latin typeface="+mj-lt"/>
                <a:cs typeface="Arial"/>
              </a:rPr>
              <a:t>organiser</a:t>
            </a:r>
            <a:r>
              <a:rPr lang="en-US" sz="1400">
                <a:latin typeface="+mj-lt"/>
                <a:cs typeface="Arial"/>
              </a:rPr>
              <a:t> once the entry form has been submitted.</a:t>
            </a:r>
            <a:endParaRPr lang="en-US" sz="140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extLst>
              <p:ext uri="{D42A27DB-BD31-4B8C-83A1-F6EECF244321}">
                <p14:modId xmlns:p14="http://schemas.microsoft.com/office/powerpoint/2010/main" val="1920449620"/>
              </p:ext>
            </p:extLst>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a:solidFill>
                            <a:srgbClr val="000000"/>
                          </a:solidFill>
                          <a:effectLst/>
                          <a:latin typeface="+mj-lt"/>
                          <a:ea typeface="Calibri"/>
                          <a:cs typeface="Arial"/>
                        </a:rPr>
                        <a:t>Your Organisation Name</a:t>
                      </a:r>
                      <a:endParaRPr lang="en-SG" sz="1200" b="1">
                        <a:effectLst/>
                        <a:latin typeface="+mj-lt"/>
                        <a:ea typeface="Calibri"/>
                        <a:cs typeface="Arial"/>
                      </a:endParaRPr>
                    </a:p>
                    <a:p>
                      <a:pPr>
                        <a:lnSpc>
                          <a:spcPct val="115000"/>
                        </a:lnSpc>
                        <a:spcBef>
                          <a:spcPts val="1200"/>
                        </a:spcBef>
                        <a:spcAft>
                          <a:spcPts val="1000"/>
                        </a:spcAft>
                      </a:pPr>
                      <a:r>
                        <a:rPr lang="en-AU" sz="1200" b="1">
                          <a:solidFill>
                            <a:srgbClr val="000000"/>
                          </a:solidFill>
                          <a:effectLst/>
                          <a:latin typeface="+mj-lt"/>
                          <a:ea typeface="Calibri"/>
                          <a:cs typeface="Arial"/>
                        </a:rPr>
                        <a:t>(This will be used for all </a:t>
                      </a:r>
                      <a:r>
                        <a:rPr lang="en-AU" sz="1200" b="1" u="sng">
                          <a:solidFill>
                            <a:srgbClr val="000000"/>
                          </a:solidFill>
                          <a:effectLst/>
                          <a:latin typeface="+mj-lt"/>
                          <a:ea typeface="Calibri"/>
                          <a:cs typeface="Arial"/>
                        </a:rPr>
                        <a:t>marketing collaterals)</a:t>
                      </a:r>
                      <a:endParaRPr lang="en-AU" sz="1200" b="1">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a:solidFill>
                            <a:srgbClr val="7F7F7F"/>
                          </a:solidFill>
                          <a:effectLst/>
                          <a:highlight>
                            <a:srgbClr val="D3D3D3"/>
                          </a:highlight>
                          <a:latin typeface="Century Gothic"/>
                        </a:rPr>
                        <a:t>e.g. XYZ Pte Ltd</a:t>
                      </a:r>
                      <a:r>
                        <a:rPr lang="en-SG" sz="1200" b="1" i="0" u="none" strike="noStrike" noProof="0">
                          <a:solidFill>
                            <a:schemeClr val="lt1"/>
                          </a:solidFill>
                          <a:effectLst/>
                          <a:highlight>
                            <a:srgbClr val="D3D3D3"/>
                          </a:highlight>
                          <a:latin typeface="Century Gothic"/>
                        </a:rPr>
                        <a:t>. </a:t>
                      </a:r>
                      <a:r>
                        <a:rPr lang="en-AU" sz="1200" b="1" i="0" u="none" strike="noStrike" noProof="0">
                          <a:solidFill>
                            <a:srgbClr val="7F7F7F"/>
                          </a:solidFill>
                          <a:effectLst/>
                          <a:highlight>
                            <a:srgbClr val="D3D3D3"/>
                          </a:highlight>
                          <a:latin typeface="Century Gothic"/>
                        </a:rPr>
                        <a:t>XYZ will be used across all marketing collaterals.</a:t>
                      </a:r>
                      <a:endParaRPr lang="en-AU" sz="1200" b="1" i="0" u="none" strike="noStrike" noProof="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a:solidFill>
                            <a:srgbClr val="000000"/>
                          </a:solidFill>
                          <a:effectLst/>
                          <a:latin typeface="+mj-lt"/>
                          <a:ea typeface="Calibri"/>
                          <a:cs typeface="Arial"/>
                        </a:rPr>
                        <a:t>Category</a:t>
                      </a: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a:latin typeface="+mj-lt"/>
                <a:cs typeface="Arial"/>
              </a:rPr>
              <a:t>PROPOSAL GUIDELINES</a:t>
            </a:r>
            <a:endParaRPr lang="en-US" sz="1400">
              <a:latin typeface="+mj-lt"/>
              <a:cs typeface="Arial"/>
            </a:endParaRPr>
          </a:p>
          <a:p>
            <a:pPr marL="257175" indent="-257175" algn="just">
              <a:buFont typeface="+mj-lt"/>
              <a:buAutoNum type="arabicPeriod"/>
            </a:pPr>
            <a:r>
              <a:rPr lang="en-US" sz="1400">
                <a:latin typeface="+mj-lt"/>
                <a:cs typeface="Arial"/>
              </a:rPr>
              <a:t>Please refer to the Submission Guidelines available on the website for entry criteria and other specific requirements.</a:t>
            </a:r>
          </a:p>
          <a:p>
            <a:pPr marL="257175" indent="-257175" algn="just">
              <a:buAutoNum type="arabicPeriod"/>
            </a:pPr>
            <a:r>
              <a:rPr lang="en-US" sz="1400">
                <a:latin typeface="+mj-lt"/>
                <a:cs typeface="Arial"/>
              </a:rPr>
              <a:t>Any sensitive or confidential information is to be used for judging purposes only.</a:t>
            </a:r>
            <a:endParaRPr lang="en-US">
              <a:latin typeface="+mj-lt"/>
              <a:cs typeface="Arial"/>
            </a:endParaRPr>
          </a:p>
          <a:p>
            <a:pPr marL="257175" indent="-257175" algn="just">
              <a:buAutoNum type="arabicPeriod"/>
            </a:pPr>
            <a:r>
              <a:rPr lang="en-GB" sz="1400">
                <a:latin typeface="+mj-lt"/>
                <a:cs typeface="Arial"/>
              </a:rPr>
              <a:t>You</a:t>
            </a:r>
            <a:r>
              <a:rPr lang="en-GB" sz="1400">
                <a:ea typeface="+mn-lt"/>
                <a:cs typeface="Arial"/>
              </a:rPr>
              <a:t> are restricted from using your own entry template with your company branding; please only use what is provided.</a:t>
            </a:r>
            <a:endParaRPr lang="en-US">
              <a:latin typeface="+mj-lt"/>
              <a:cs typeface="Arial"/>
            </a:endParaRPr>
          </a:p>
          <a:p>
            <a:pPr marL="257175" indent="-257175" algn="just">
              <a:buAutoNum type="arabicPeriod"/>
            </a:pPr>
            <a:r>
              <a:rPr lang="en-US" sz="1400">
                <a:latin typeface="+mj-lt"/>
                <a:cs typeface="Arial"/>
              </a:rPr>
              <a:t>Please use only Arial, 10pt font size, and ensure the file size does not exceed 20MB.</a:t>
            </a:r>
            <a:endParaRPr lang="en-US">
              <a:latin typeface="+mj-lt"/>
              <a:cs typeface="Arial"/>
            </a:endParaRPr>
          </a:p>
          <a:p>
            <a:pPr marL="257175" indent="-257175" algn="just">
              <a:buFontTx/>
              <a:buAutoNum type="arabicPeriod"/>
            </a:pPr>
            <a:r>
              <a:rPr lang="en-US" sz="1400">
                <a:latin typeface="+mj-lt"/>
                <a:cs typeface="Arial"/>
              </a:rPr>
              <a:t>Every segment of the proposal needs to be provided with detailed information listed. </a:t>
            </a:r>
          </a:p>
          <a:p>
            <a:pPr marL="257175" indent="-257175" algn="just">
              <a:buFont typeface="+mj-lt"/>
              <a:buAutoNum type="arabicPeriod"/>
            </a:pPr>
            <a:r>
              <a:rPr lang="en-US" sz="1400">
                <a:latin typeface="+mj-lt"/>
                <a:cs typeface="Arial"/>
              </a:rPr>
              <a:t>Please follow the sequence of the form (Segment 1 – Segment 5).</a:t>
            </a:r>
            <a:endParaRPr lang="en-US" sz="1400">
              <a:latin typeface="+mj-lt"/>
              <a:cs typeface="Arial" panose="020B0604020202020204" pitchFamily="34" charset="0"/>
            </a:endParaRPr>
          </a:p>
          <a:p>
            <a:pPr algn="just"/>
            <a:endParaRPr lang="en-US" sz="1400">
              <a:solidFill>
                <a:schemeClr val="accent2">
                  <a:lumMod val="75000"/>
                </a:schemeClr>
              </a:solidFill>
              <a:latin typeface="+mj-lt"/>
              <a:cs typeface="Arial" panose="020B0604020202020204" pitchFamily="34" charset="0"/>
            </a:endParaRPr>
          </a:p>
          <a:p>
            <a:pPr algn="just"/>
            <a:r>
              <a:rPr lang="en-US" sz="1400" b="1" u="sng">
                <a:latin typeface="+mj-lt"/>
                <a:cs typeface="Arial"/>
              </a:rPr>
              <a:t>HOW TO SUBMIT :</a:t>
            </a:r>
          </a:p>
          <a:p>
            <a:pPr marL="257175" indent="-257175" algn="just">
              <a:buFont typeface="+mj-lt"/>
              <a:buAutoNum type="arabicPeriod"/>
            </a:pPr>
            <a:r>
              <a:rPr lang="en-US" sz="1400">
                <a:latin typeface="+mj-lt"/>
                <a:cs typeface="Arial"/>
              </a:rPr>
              <a:t>Once you are ready to submit your nomination, please save this file as a PDF document.</a:t>
            </a:r>
          </a:p>
          <a:p>
            <a:pPr marL="257175" indent="-257175" algn="just">
              <a:buFont typeface="+mj-lt"/>
              <a:buAutoNum type="arabicPeriod"/>
            </a:pPr>
            <a:r>
              <a:rPr lang="en-US" sz="140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336857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D2EA54-9FC7-E8B0-78EA-300EB9E45FA5}"/>
              </a:ext>
            </a:extLst>
          </p:cNvPr>
          <p:cNvSpPr txBox="1"/>
          <p:nvPr/>
        </p:nvSpPr>
        <p:spPr>
          <a:xfrm>
            <a:off x="980479" y="1929617"/>
            <a:ext cx="4269158" cy="1077218"/>
          </a:xfrm>
          <a:prstGeom prst="rect">
            <a:avLst/>
          </a:prstGeom>
          <a:noFill/>
        </p:spPr>
        <p:txBody>
          <a:bodyPr wrap="square">
            <a:spAutoFit/>
          </a:bodyPr>
          <a:lstStyle/>
          <a:p>
            <a:r>
              <a:rPr lang="en-US" sz="3200" b="1" spc="300">
                <a:solidFill>
                  <a:srgbClr val="FFFFFF"/>
                </a:solidFill>
                <a:ea typeface="+mn-lt"/>
                <a:cs typeface="+mn-lt"/>
              </a:rPr>
              <a:t>HRD CORP AWARD </a:t>
            </a:r>
            <a:endParaRPr lang="en-US" sz="3200" b="1"/>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1F7484-CB81-766A-FDED-0BD0237D4BBE}"/>
              </a:ext>
            </a:extLst>
          </p:cNvPr>
          <p:cNvSpPr txBox="1"/>
          <p:nvPr/>
        </p:nvSpPr>
        <p:spPr>
          <a:xfrm>
            <a:off x="282003" y="795805"/>
            <a:ext cx="7211428"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400" b="1">
                <a:ea typeface="+mn-lt"/>
                <a:cs typeface="+mn-lt"/>
              </a:rPr>
              <a:t>HRD CORP AWARD: EMPLOYERS</a:t>
            </a:r>
            <a:endParaRPr lang="en-US"/>
          </a:p>
        </p:txBody>
      </p:sp>
      <p:sp>
        <p:nvSpPr>
          <p:cNvPr id="4" name="TextBox 30">
            <a:extLst>
              <a:ext uri="{FF2B5EF4-FFF2-40B4-BE49-F238E27FC236}">
                <a16:creationId xmlns:a16="http://schemas.microsoft.com/office/drawing/2014/main" id="{B4E707B4-837C-FDB6-C092-F5B18A5E57A3}"/>
              </a:ext>
            </a:extLst>
          </p:cNvPr>
          <p:cNvSpPr txBox="1"/>
          <p:nvPr/>
        </p:nvSpPr>
        <p:spPr>
          <a:xfrm>
            <a:off x="282003" y="1148038"/>
            <a:ext cx="8568000" cy="523220"/>
          </a:xfrm>
          <a:prstGeom prst="rect">
            <a:avLst/>
          </a:prstGeom>
          <a:noFill/>
          <a:ln w="3175"/>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latin typeface="Century Gothic"/>
                <a:ea typeface="+mn-lt"/>
                <a:cs typeface="+mn-lt"/>
              </a:rPr>
              <a:t>Segment 1: </a:t>
            </a:r>
          </a:p>
          <a:p>
            <a:r>
              <a:rPr lang="en-US" sz="1400" b="1">
                <a:latin typeface="Century Gothic"/>
                <a:ea typeface="+mn-lt"/>
                <a:cs typeface="+mn-lt"/>
              </a:rPr>
              <a:t>Background of the Company (5%)</a:t>
            </a:r>
            <a:endParaRPr lang="en-US"/>
          </a:p>
        </p:txBody>
      </p:sp>
      <p:sp>
        <p:nvSpPr>
          <p:cNvPr id="8" name="TextBox 7">
            <a:extLst>
              <a:ext uri="{FF2B5EF4-FFF2-40B4-BE49-F238E27FC236}">
                <a16:creationId xmlns:a16="http://schemas.microsoft.com/office/drawing/2014/main" id="{A1B4ECD9-52FD-003B-FE83-8779140EF0E8}"/>
              </a:ext>
            </a:extLst>
          </p:cNvPr>
          <p:cNvSpPr txBox="1"/>
          <p:nvPr/>
        </p:nvSpPr>
        <p:spPr>
          <a:xfrm>
            <a:off x="494011" y="1848916"/>
            <a:ext cx="7056120" cy="156966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200" b="1"/>
              <a:t>Please provide detailed information for each component listed below:</a:t>
            </a:r>
            <a:endParaRPr lang="en-US"/>
          </a:p>
          <a:p>
            <a:endParaRPr lang="en-US" sz="1200" b="1"/>
          </a:p>
          <a:p>
            <a:pPr marL="342900" indent="-342900">
              <a:buAutoNum type="alphaLcParenR"/>
            </a:pPr>
            <a:r>
              <a:rPr lang="en-MY" sz="1200"/>
              <a:t>Vision &amp; Mission	</a:t>
            </a:r>
            <a:endParaRPr lang="en-US" sz="1200"/>
          </a:p>
          <a:p>
            <a:pPr marL="342900" indent="-342900">
              <a:buAutoNum type="alphaLcParenR"/>
            </a:pPr>
            <a:r>
              <a:rPr lang="en-MY" sz="1200"/>
              <a:t>Organisational Structure	</a:t>
            </a:r>
            <a:endParaRPr lang="en-US" sz="1200"/>
          </a:p>
          <a:p>
            <a:pPr marL="342900" indent="-342900">
              <a:buAutoNum type="alphaLcParenR"/>
            </a:pPr>
            <a:r>
              <a:rPr lang="en-MY" sz="1200"/>
              <a:t>HR Division/ Department/ Unit	</a:t>
            </a:r>
          </a:p>
          <a:p>
            <a:pPr marL="342900" indent="-342900">
              <a:buAutoNum type="alphaLcParenR"/>
            </a:pPr>
            <a:r>
              <a:rPr lang="en-MY" sz="1200"/>
              <a:t>Business Functions	</a:t>
            </a:r>
          </a:p>
          <a:p>
            <a:pPr marL="342900" indent="-342900">
              <a:buAutoNum type="alphaLcParenR"/>
            </a:pPr>
            <a:r>
              <a:rPr lang="en-MY" sz="1200"/>
              <a:t>Core Values	</a:t>
            </a:r>
          </a:p>
          <a:p>
            <a:pPr marL="342900" indent="-342900">
              <a:buAutoNum type="alphaLcParenR"/>
            </a:pPr>
            <a:r>
              <a:rPr lang="en-MY" sz="1200"/>
              <a:t>Business Performance</a:t>
            </a:r>
          </a:p>
        </p:txBody>
      </p:sp>
      <p:sp>
        <p:nvSpPr>
          <p:cNvPr id="10" name="TextBox 9">
            <a:extLst>
              <a:ext uri="{FF2B5EF4-FFF2-40B4-BE49-F238E27FC236}">
                <a16:creationId xmlns:a16="http://schemas.microsoft.com/office/drawing/2014/main" id="{724FFED7-C314-DDA1-AADB-E739126B3FC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a:t>
            </a:r>
            <a:r>
              <a:rPr lang="en-US" sz="1000" b="1">
                <a:latin typeface="+mj-lt"/>
                <a:ea typeface="Calibri" panose="020F0502020204030204" pitchFamily="34" charset="0"/>
                <a:cs typeface="Times New Roman"/>
              </a:rPr>
              <a:t>.</a:t>
            </a:r>
            <a:r>
              <a:rPr lang="en-US" sz="1000" b="1">
                <a:effectLst/>
                <a:latin typeface="+mj-lt"/>
                <a:ea typeface="Calibri" panose="020F0502020204030204" pitchFamily="34" charset="0"/>
                <a:cs typeface="Times New Roman"/>
              </a:rPr>
              <a:t> can be inserted into this section.</a:t>
            </a:r>
          </a:p>
        </p:txBody>
      </p:sp>
    </p:spTree>
    <p:extLst>
      <p:ext uri="{BB962C8B-B14F-4D97-AF65-F5344CB8AC3E}">
        <p14:creationId xmlns:p14="http://schemas.microsoft.com/office/powerpoint/2010/main" val="1170163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1F7484-CB81-766A-FDED-0BD0237D4BBE}"/>
              </a:ext>
            </a:extLst>
          </p:cNvPr>
          <p:cNvSpPr txBox="1"/>
          <p:nvPr/>
        </p:nvSpPr>
        <p:spPr>
          <a:xfrm>
            <a:off x="282003" y="795803"/>
            <a:ext cx="7211428"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400" b="1">
                <a:ea typeface="+mn-lt"/>
                <a:cs typeface="+mn-lt"/>
              </a:rPr>
              <a:t>HRD CORP AWARD: EMPLOYERS</a:t>
            </a:r>
            <a:endParaRPr lang="en-US" sz="1400">
              <a:ea typeface="+mn-lt"/>
              <a:cs typeface="+mn-lt"/>
            </a:endParaRPr>
          </a:p>
        </p:txBody>
      </p:sp>
      <p:sp>
        <p:nvSpPr>
          <p:cNvPr id="4" name="TextBox 30">
            <a:extLst>
              <a:ext uri="{FF2B5EF4-FFF2-40B4-BE49-F238E27FC236}">
                <a16:creationId xmlns:a16="http://schemas.microsoft.com/office/drawing/2014/main" id="{B4E707B4-837C-FDB6-C092-F5B18A5E57A3}"/>
              </a:ext>
            </a:extLst>
          </p:cNvPr>
          <p:cNvSpPr txBox="1"/>
          <p:nvPr/>
        </p:nvSpPr>
        <p:spPr>
          <a:xfrm>
            <a:off x="282003" y="1148036"/>
            <a:ext cx="8568000" cy="523220"/>
          </a:xfrm>
          <a:prstGeom prst="rect">
            <a:avLst/>
          </a:prstGeom>
          <a:noFill/>
          <a:ln w="3175"/>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latin typeface="Century Gothic"/>
                <a:ea typeface="+mn-lt"/>
                <a:cs typeface="+mn-lt"/>
              </a:rPr>
              <a:t>Segment 2: </a:t>
            </a:r>
            <a:endParaRPr lang="en-US"/>
          </a:p>
          <a:p>
            <a:r>
              <a:rPr lang="en-US" sz="1400" b="1">
                <a:latin typeface="Century Gothic"/>
                <a:ea typeface="+mn-lt"/>
                <a:cs typeface="+mn-lt"/>
              </a:rPr>
              <a:t>Recruitment, retention, reviewing performance and rewards strategy (25%)</a:t>
            </a:r>
            <a:endParaRPr lang="en-US"/>
          </a:p>
        </p:txBody>
      </p:sp>
      <p:sp>
        <p:nvSpPr>
          <p:cNvPr id="8" name="TextBox 7">
            <a:extLst>
              <a:ext uri="{FF2B5EF4-FFF2-40B4-BE49-F238E27FC236}">
                <a16:creationId xmlns:a16="http://schemas.microsoft.com/office/drawing/2014/main" id="{A1B4ECD9-52FD-003B-FE83-8779140EF0E8}"/>
              </a:ext>
            </a:extLst>
          </p:cNvPr>
          <p:cNvSpPr txBox="1"/>
          <p:nvPr/>
        </p:nvSpPr>
        <p:spPr>
          <a:xfrm>
            <a:off x="494011" y="1848914"/>
            <a:ext cx="7056120" cy="193899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200" b="1"/>
              <a:t>Please provide detailed information for each component listed below:</a:t>
            </a:r>
            <a:endParaRPr lang="en-US" sz="1200"/>
          </a:p>
          <a:p>
            <a:pPr marL="342900" indent="-342900">
              <a:buAutoNum type="alphaLcParenR"/>
            </a:pPr>
            <a:endParaRPr lang="en-US" sz="1200"/>
          </a:p>
          <a:p>
            <a:pPr marL="342900" indent="-342900">
              <a:buAutoNum type="alphaLcParenR"/>
            </a:pPr>
            <a:r>
              <a:rPr lang="en-US" sz="1200"/>
              <a:t>Company's recruitment strategy and process flow  </a:t>
            </a:r>
            <a:endParaRPr lang="en-MY" sz="1200"/>
          </a:p>
          <a:p>
            <a:pPr marL="342900" indent="-342900">
              <a:buAutoNum type="alphaLcParenR"/>
            </a:pPr>
            <a:r>
              <a:rPr lang="en-US" sz="1200"/>
              <a:t>Current and future talent requirements  </a:t>
            </a:r>
            <a:endParaRPr lang="en-MY"/>
          </a:p>
          <a:p>
            <a:pPr marL="342900" indent="-342900">
              <a:buAutoNum type="alphaLcParenR"/>
            </a:pPr>
            <a:r>
              <a:rPr lang="en-US" sz="1200"/>
              <a:t>Recruitment activities done in 2023 </a:t>
            </a:r>
            <a:endParaRPr lang="en-MY"/>
          </a:p>
          <a:p>
            <a:pPr marL="342900" indent="-342900">
              <a:buAutoNum type="alphaLcParenR"/>
            </a:pPr>
            <a:r>
              <a:rPr lang="en-US" sz="1200"/>
              <a:t>Career progression/ succession planning process flow </a:t>
            </a:r>
            <a:endParaRPr lang="en-MY"/>
          </a:p>
          <a:p>
            <a:pPr marL="342900" indent="-342900">
              <a:buAutoNum type="alphaLcParenR"/>
            </a:pPr>
            <a:r>
              <a:rPr lang="en-US" sz="1200"/>
              <a:t>Company's initiative to retain employees  </a:t>
            </a:r>
            <a:endParaRPr lang="en-MY"/>
          </a:p>
          <a:p>
            <a:pPr marL="342900" indent="-342900">
              <a:buAutoNum type="alphaLcParenR"/>
            </a:pPr>
            <a:r>
              <a:rPr lang="en-US" sz="1200"/>
              <a:t>Reviewing performance strategy process flow  </a:t>
            </a:r>
            <a:endParaRPr lang="en-MY"/>
          </a:p>
          <a:p>
            <a:pPr marL="342900" indent="-342900">
              <a:buAutoNum type="alphaLcParenR"/>
            </a:pPr>
            <a:r>
              <a:rPr lang="en-US" sz="1200"/>
              <a:t>Employee performance assessment process flow  </a:t>
            </a:r>
            <a:endParaRPr lang="en-MY"/>
          </a:p>
          <a:p>
            <a:pPr marL="342900" indent="-342900">
              <a:buAutoNum type="alphaLcParenR"/>
            </a:pPr>
            <a:r>
              <a:rPr lang="en-US" sz="1200"/>
              <a:t>Compensation &amp; benefit structure</a:t>
            </a:r>
            <a:endParaRPr lang="en-US"/>
          </a:p>
        </p:txBody>
      </p:sp>
      <p:sp>
        <p:nvSpPr>
          <p:cNvPr id="10" name="TextBox 9">
            <a:extLst>
              <a:ext uri="{FF2B5EF4-FFF2-40B4-BE49-F238E27FC236}">
                <a16:creationId xmlns:a16="http://schemas.microsoft.com/office/drawing/2014/main" id="{724FFED7-C314-DDA1-AADB-E739126B3FC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Tree>
    <p:extLst>
      <p:ext uri="{BB962C8B-B14F-4D97-AF65-F5344CB8AC3E}">
        <p14:creationId xmlns:p14="http://schemas.microsoft.com/office/powerpoint/2010/main" val="3017779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0">
            <a:extLst>
              <a:ext uri="{FF2B5EF4-FFF2-40B4-BE49-F238E27FC236}">
                <a16:creationId xmlns:a16="http://schemas.microsoft.com/office/drawing/2014/main" id="{B4E707B4-837C-FDB6-C092-F5B18A5E57A3}"/>
              </a:ext>
            </a:extLst>
          </p:cNvPr>
          <p:cNvSpPr txBox="1"/>
          <p:nvPr/>
        </p:nvSpPr>
        <p:spPr>
          <a:xfrm>
            <a:off x="282003" y="1148037"/>
            <a:ext cx="8568000" cy="523220"/>
          </a:xfrm>
          <a:prstGeom prst="rect">
            <a:avLst/>
          </a:prstGeom>
          <a:noFill/>
          <a:ln w="3175">
            <a:solidFill>
              <a:schemeClr val="tx1"/>
            </a:solid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Century Gothic"/>
                <a:ea typeface="+mn-lt"/>
                <a:cs typeface="+mn-lt"/>
              </a:rPr>
              <a:t>Segment 3: </a:t>
            </a:r>
            <a:endParaRPr lang="en-US" dirty="0"/>
          </a:p>
          <a:p>
            <a:r>
              <a:rPr lang="en-US" sz="1400" b="1" dirty="0">
                <a:latin typeface="Century Gothic"/>
                <a:ea typeface="+mn-lt"/>
                <a:cs typeface="+mn-lt"/>
              </a:rPr>
              <a:t>Overall learning &amp; development strategy and achievement (50%)</a:t>
            </a:r>
            <a:endParaRPr lang="en-US" dirty="0"/>
          </a:p>
        </p:txBody>
      </p:sp>
      <p:sp>
        <p:nvSpPr>
          <p:cNvPr id="8" name="TextBox 7">
            <a:extLst>
              <a:ext uri="{FF2B5EF4-FFF2-40B4-BE49-F238E27FC236}">
                <a16:creationId xmlns:a16="http://schemas.microsoft.com/office/drawing/2014/main" id="{A1B4ECD9-52FD-003B-FE83-8779140EF0E8}"/>
              </a:ext>
            </a:extLst>
          </p:cNvPr>
          <p:cNvSpPr txBox="1"/>
          <p:nvPr/>
        </p:nvSpPr>
        <p:spPr>
          <a:xfrm>
            <a:off x="494011" y="1848915"/>
            <a:ext cx="7056120" cy="267765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200" b="1" dirty="0"/>
              <a:t>Please provide detailed information for each component listed below:</a:t>
            </a:r>
            <a:endParaRPr lang="en-US" sz="1200" dirty="0"/>
          </a:p>
          <a:p>
            <a:endParaRPr lang="en-US" sz="1200"/>
          </a:p>
          <a:p>
            <a:pPr marL="228600" indent="-228600">
              <a:buAutoNum type="alphaLcParenR"/>
            </a:pPr>
            <a:r>
              <a:rPr lang="en-US" sz="1200" dirty="0"/>
              <a:t>Policies that promote learning &amp; development culture  </a:t>
            </a:r>
            <a:endParaRPr lang="en-MY" sz="1200" dirty="0"/>
          </a:p>
          <a:p>
            <a:pPr marL="228600" indent="-228600">
              <a:buAutoNum type="alphaLcParenR"/>
            </a:pPr>
            <a:r>
              <a:rPr lang="en-US" sz="1200" dirty="0"/>
              <a:t>Training Needs Analysis (TNA) process flow  </a:t>
            </a:r>
            <a:endParaRPr lang="en-MY" dirty="0"/>
          </a:p>
          <a:p>
            <a:pPr marL="228600" indent="-228600">
              <a:buAutoNum type="alphaLcParenR"/>
            </a:pPr>
            <a:r>
              <a:rPr lang="en-US" sz="1200" dirty="0"/>
              <a:t>Opportunities, structures, and support system for career development  </a:t>
            </a:r>
            <a:endParaRPr lang="en-MY" dirty="0"/>
          </a:p>
          <a:p>
            <a:pPr marL="228600" indent="-228600">
              <a:buAutoNum type="alphaLcParenR"/>
            </a:pPr>
            <a:r>
              <a:rPr lang="en-US" sz="1200" dirty="0"/>
              <a:t>Leveraging technology to enhance the efficacy scope of the learning culture </a:t>
            </a:r>
            <a:endParaRPr lang="en-MY" dirty="0"/>
          </a:p>
          <a:p>
            <a:pPr marL="228600" indent="-228600">
              <a:buAutoNum type="alphaLcParenR"/>
            </a:pPr>
            <a:r>
              <a:rPr lang="en-US" sz="1200" dirty="0"/>
              <a:t>Development of training module and internal trainer </a:t>
            </a:r>
            <a:endParaRPr lang="en-MY" dirty="0"/>
          </a:p>
          <a:p>
            <a:pPr marL="228600" indent="-228600">
              <a:buAutoNum type="alphaLcParenR"/>
            </a:pPr>
            <a:r>
              <a:rPr lang="en-US" sz="1200" dirty="0"/>
              <a:t>Development of </a:t>
            </a:r>
            <a:r>
              <a:rPr lang="en-US" sz="1200" dirty="0" err="1"/>
              <a:t>programme</a:t>
            </a:r>
            <a:r>
              <a:rPr lang="en-US" sz="1200" dirty="0"/>
              <a:t>, professional certification </a:t>
            </a:r>
            <a:r>
              <a:rPr lang="en-US" sz="1200" dirty="0" err="1"/>
              <a:t>programme</a:t>
            </a:r>
            <a:endParaRPr lang="en-MY" dirty="0" err="1"/>
          </a:p>
          <a:p>
            <a:pPr marL="228600" indent="-228600">
              <a:buAutoNum type="alphaLcParenR"/>
            </a:pPr>
            <a:r>
              <a:rPr lang="en-US" sz="1200"/>
              <a:t>Training budget information (Y2022 &amp; Y2023)</a:t>
            </a:r>
            <a:endParaRPr lang="en-MY"/>
          </a:p>
          <a:p>
            <a:pPr marL="228600" indent="-228600">
              <a:buAutoNum type="alphaLcParenR"/>
            </a:pPr>
            <a:r>
              <a:rPr lang="en-US" sz="1200"/>
              <a:t>Training facilities provided</a:t>
            </a:r>
            <a:endParaRPr lang="en-MY"/>
          </a:p>
          <a:p>
            <a:pPr marL="228600" indent="-228600">
              <a:buAutoNum type="alphaLcParenR"/>
            </a:pPr>
            <a:r>
              <a:rPr lang="en-US" sz="1200" dirty="0"/>
              <a:t>Method or initiative used to promote the culture of creativity &amp; innovation among employees in the </a:t>
            </a:r>
            <a:r>
              <a:rPr lang="en-US" sz="1200" dirty="0" err="1"/>
              <a:t>organisation</a:t>
            </a:r>
            <a:r>
              <a:rPr lang="en-US" sz="1200" dirty="0"/>
              <a:t>  </a:t>
            </a:r>
            <a:endParaRPr lang="en-MY" dirty="0"/>
          </a:p>
          <a:p>
            <a:pPr marL="228600" indent="-228600">
              <a:buAutoNum type="alphaLcParenR"/>
            </a:pPr>
            <a:r>
              <a:rPr lang="en-US" sz="1200" dirty="0"/>
              <a:t>Method of evaluation used in determining the effectiveness of training </a:t>
            </a:r>
            <a:endParaRPr lang="en-US" dirty="0"/>
          </a:p>
          <a:p>
            <a:pPr marL="228600" indent="-228600">
              <a:buAutoNum type="alphaLcParenR"/>
            </a:pPr>
            <a:endParaRPr lang="en-US" sz="1200"/>
          </a:p>
        </p:txBody>
      </p:sp>
      <p:sp>
        <p:nvSpPr>
          <p:cNvPr id="10" name="TextBox 9">
            <a:extLst>
              <a:ext uri="{FF2B5EF4-FFF2-40B4-BE49-F238E27FC236}">
                <a16:creationId xmlns:a16="http://schemas.microsoft.com/office/drawing/2014/main" id="{724FFED7-C314-DDA1-AADB-E739126B3FC7}"/>
              </a:ext>
            </a:extLst>
          </p:cNvPr>
          <p:cNvSpPr txBox="1"/>
          <p:nvPr/>
        </p:nvSpPr>
        <p:spPr>
          <a:xfrm>
            <a:off x="467544" y="4515383"/>
            <a:ext cx="7992888" cy="253018"/>
          </a:xfrm>
          <a:prstGeom prst="rect">
            <a:avLst/>
          </a:prstGeom>
          <a:noFill/>
        </p:spPr>
        <p:txBody>
          <a:bodyPr wrap="square" lIns="91440" tIns="45720" rIns="91440" bIns="45720" anchor="t">
            <a:spAutoFit/>
          </a:bodyPr>
          <a:lstStyle/>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endParaRPr lang="en-US" sz="1000" b="1">
              <a:effectLst/>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DE6D075-C699-BCA7-9E24-2F077BFF935C}"/>
              </a:ext>
            </a:extLst>
          </p:cNvPr>
          <p:cNvSpPr txBox="1"/>
          <p:nvPr/>
        </p:nvSpPr>
        <p:spPr>
          <a:xfrm>
            <a:off x="282003" y="795804"/>
            <a:ext cx="7211428"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400" b="1">
                <a:ea typeface="+mn-lt"/>
                <a:cs typeface="+mn-lt"/>
              </a:rPr>
              <a:t>HRD CORP AWARD: EMPLOYERS</a:t>
            </a:r>
            <a:endParaRPr lang="en-US" sz="1400">
              <a:ea typeface="+mn-lt"/>
              <a:cs typeface="+mn-lt"/>
            </a:endParaRPr>
          </a:p>
        </p:txBody>
      </p:sp>
    </p:spTree>
    <p:extLst>
      <p:ext uri="{BB962C8B-B14F-4D97-AF65-F5344CB8AC3E}">
        <p14:creationId xmlns:p14="http://schemas.microsoft.com/office/powerpoint/2010/main" val="20771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0">
            <a:extLst>
              <a:ext uri="{FF2B5EF4-FFF2-40B4-BE49-F238E27FC236}">
                <a16:creationId xmlns:a16="http://schemas.microsoft.com/office/drawing/2014/main" id="{B4E707B4-837C-FDB6-C092-F5B18A5E57A3}"/>
              </a:ext>
            </a:extLst>
          </p:cNvPr>
          <p:cNvSpPr txBox="1"/>
          <p:nvPr/>
        </p:nvSpPr>
        <p:spPr>
          <a:xfrm>
            <a:off x="282003" y="1148035"/>
            <a:ext cx="8568000" cy="738664"/>
          </a:xfrm>
          <a:prstGeom prst="rect">
            <a:avLst/>
          </a:prstGeom>
          <a:noFill/>
          <a:ln w="3175"/>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latin typeface="Century Gothic"/>
                <a:ea typeface="+mn-lt"/>
                <a:cs typeface="+mn-lt"/>
              </a:rPr>
              <a:t>Segment 4: </a:t>
            </a:r>
            <a:endParaRPr lang="en-US"/>
          </a:p>
          <a:p>
            <a:r>
              <a:rPr lang="en-US" sz="1400" b="1">
                <a:latin typeface="Century Gothic"/>
                <a:ea typeface="+mn-lt"/>
                <a:cs typeface="+mn-lt"/>
              </a:rPr>
              <a:t>Education, training and development, or human capital development CSR activities and the impact towards community/ environment/ marketplace/ workplace</a:t>
            </a:r>
            <a:r>
              <a:rPr lang="en-MY" sz="1400" b="1">
                <a:latin typeface="Century Gothic"/>
                <a:ea typeface="+mn-lt"/>
                <a:cs typeface="+mn-lt"/>
              </a:rPr>
              <a:t> </a:t>
            </a:r>
            <a:r>
              <a:rPr lang="en-US" sz="1400" b="1">
                <a:latin typeface="Century Gothic"/>
                <a:ea typeface="+mn-lt"/>
                <a:cs typeface="+mn-lt"/>
              </a:rPr>
              <a:t>(10%)</a:t>
            </a:r>
            <a:endParaRPr lang="en-US"/>
          </a:p>
        </p:txBody>
      </p:sp>
      <p:sp>
        <p:nvSpPr>
          <p:cNvPr id="8" name="TextBox 7">
            <a:extLst>
              <a:ext uri="{FF2B5EF4-FFF2-40B4-BE49-F238E27FC236}">
                <a16:creationId xmlns:a16="http://schemas.microsoft.com/office/drawing/2014/main" id="{A1B4ECD9-52FD-003B-FE83-8779140EF0E8}"/>
              </a:ext>
            </a:extLst>
          </p:cNvPr>
          <p:cNvSpPr txBox="1"/>
          <p:nvPr/>
        </p:nvSpPr>
        <p:spPr>
          <a:xfrm>
            <a:off x="494011" y="2014832"/>
            <a:ext cx="7056120" cy="175432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200" b="1" dirty="0"/>
              <a:t>Please provide detailed information for each component listed below:</a:t>
            </a:r>
            <a:endParaRPr lang="en-US" sz="1200" dirty="0"/>
          </a:p>
          <a:p>
            <a:pPr marL="228600" indent="-228600">
              <a:buAutoNum type="alphaLcParenR"/>
            </a:pPr>
            <a:endParaRPr lang="en-US" sz="1200"/>
          </a:p>
          <a:p>
            <a:pPr marL="342900" indent="-342900">
              <a:buAutoNum type="alphaLcParenR"/>
            </a:pPr>
            <a:r>
              <a:rPr lang="en-US" sz="1200" dirty="0"/>
              <a:t>Corporate Social Responsibility (CSR) activities towards community/ environment/ marketplace </a:t>
            </a:r>
          </a:p>
          <a:p>
            <a:pPr marL="342900" indent="-342900">
              <a:buAutoNum type="alphaLcParenR"/>
            </a:pPr>
            <a:r>
              <a:rPr lang="en-US" sz="1200" dirty="0"/>
              <a:t>CSR activities carried out towards internal/ workplace</a:t>
            </a:r>
          </a:p>
          <a:p>
            <a:pPr marL="342900" indent="-342900">
              <a:buAutoNum type="alphaLcParenR"/>
            </a:pPr>
            <a:r>
              <a:rPr lang="en-US" sz="1200" dirty="0"/>
              <a:t>CSR activities carried out focusing on L&amp;D</a:t>
            </a:r>
          </a:p>
          <a:p>
            <a:pPr marL="342900" indent="-342900">
              <a:buAutoNum type="alphaLcParenR"/>
            </a:pPr>
            <a:r>
              <a:rPr lang="en-US" sz="1200" dirty="0"/>
              <a:t>Budget allocated for CSR activities</a:t>
            </a:r>
          </a:p>
          <a:p>
            <a:pPr marL="342900" indent="-342900">
              <a:buAutoNum type="alphaLcParenR"/>
            </a:pPr>
            <a:r>
              <a:rPr lang="en-US" sz="1200" dirty="0"/>
              <a:t>List of activities that support the Sustainable Development Goals (SDG)</a:t>
            </a:r>
          </a:p>
          <a:p>
            <a:pPr marL="342900" indent="-342900">
              <a:buAutoNum type="alphaLcParenR"/>
            </a:pPr>
            <a:r>
              <a:rPr lang="en-US" sz="1200" dirty="0"/>
              <a:t>Impacts of CSR activities</a:t>
            </a:r>
            <a:endParaRPr lang="en-MY" dirty="0"/>
          </a:p>
        </p:txBody>
      </p:sp>
      <p:sp>
        <p:nvSpPr>
          <p:cNvPr id="10" name="TextBox 9">
            <a:extLst>
              <a:ext uri="{FF2B5EF4-FFF2-40B4-BE49-F238E27FC236}">
                <a16:creationId xmlns:a16="http://schemas.microsoft.com/office/drawing/2014/main" id="{724FFED7-C314-DDA1-AADB-E739126B3FC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a:t>
            </a:r>
            <a:r>
              <a:rPr lang="en-US" sz="1000" b="1">
                <a:latin typeface="+mj-lt"/>
                <a:ea typeface="Calibri" panose="020F0502020204030204" pitchFamily="34" charset="0"/>
                <a:cs typeface="Times New Roman"/>
              </a:rPr>
              <a:t>.</a:t>
            </a:r>
            <a:r>
              <a:rPr lang="en-US" sz="1000" b="1">
                <a:effectLst/>
                <a:latin typeface="+mj-lt"/>
                <a:ea typeface="Calibri" panose="020F0502020204030204" pitchFamily="34" charset="0"/>
                <a:cs typeface="Times New Roman"/>
              </a:rPr>
              <a:t> can be inserted into this section.</a:t>
            </a:r>
          </a:p>
        </p:txBody>
      </p:sp>
      <p:sp>
        <p:nvSpPr>
          <p:cNvPr id="2" name="TextBox 1">
            <a:extLst>
              <a:ext uri="{FF2B5EF4-FFF2-40B4-BE49-F238E27FC236}">
                <a16:creationId xmlns:a16="http://schemas.microsoft.com/office/drawing/2014/main" id="{A3F22E2A-75C6-797D-B8FA-FDFA27714D65}"/>
              </a:ext>
            </a:extLst>
          </p:cNvPr>
          <p:cNvSpPr txBox="1"/>
          <p:nvPr/>
        </p:nvSpPr>
        <p:spPr>
          <a:xfrm>
            <a:off x="282003" y="795802"/>
            <a:ext cx="7211428"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400" b="1">
                <a:ea typeface="+mn-lt"/>
                <a:cs typeface="+mn-lt"/>
              </a:rPr>
              <a:t>HRD CORP AWARD: EMPLOYERS</a:t>
            </a:r>
            <a:endParaRPr lang="en-US" sz="1400">
              <a:ea typeface="+mn-lt"/>
              <a:cs typeface="+mn-lt"/>
            </a:endParaRPr>
          </a:p>
        </p:txBody>
      </p:sp>
    </p:spTree>
    <p:extLst>
      <p:ext uri="{BB962C8B-B14F-4D97-AF65-F5344CB8AC3E}">
        <p14:creationId xmlns:p14="http://schemas.microsoft.com/office/powerpoint/2010/main" val="623027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0">
            <a:extLst>
              <a:ext uri="{FF2B5EF4-FFF2-40B4-BE49-F238E27FC236}">
                <a16:creationId xmlns:a16="http://schemas.microsoft.com/office/drawing/2014/main" id="{B4E707B4-837C-FDB6-C092-F5B18A5E57A3}"/>
              </a:ext>
            </a:extLst>
          </p:cNvPr>
          <p:cNvSpPr txBox="1"/>
          <p:nvPr/>
        </p:nvSpPr>
        <p:spPr>
          <a:xfrm>
            <a:off x="282003" y="1148036"/>
            <a:ext cx="8568000" cy="523220"/>
          </a:xfrm>
          <a:prstGeom prst="rect">
            <a:avLst/>
          </a:prstGeom>
          <a:noFill/>
          <a:ln w="3175">
            <a:solidFill>
              <a:schemeClr val="tx1"/>
            </a:solid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latin typeface="Century Gothic"/>
                <a:ea typeface="+mn-lt"/>
                <a:cs typeface="+mn-lt"/>
              </a:rPr>
              <a:t>Segment 5: </a:t>
            </a:r>
            <a:endParaRPr lang="en-US"/>
          </a:p>
          <a:p>
            <a:r>
              <a:rPr lang="en-US" sz="1400" b="1">
                <a:latin typeface="Century Gothic"/>
                <a:ea typeface="+mn-lt"/>
                <a:cs typeface="+mn-lt"/>
              </a:rPr>
              <a:t>Company’s work-life balance and workplace well-being strategy (10%)</a:t>
            </a:r>
            <a:endParaRPr lang="en-US"/>
          </a:p>
        </p:txBody>
      </p:sp>
      <p:sp>
        <p:nvSpPr>
          <p:cNvPr id="8" name="TextBox 7">
            <a:extLst>
              <a:ext uri="{FF2B5EF4-FFF2-40B4-BE49-F238E27FC236}">
                <a16:creationId xmlns:a16="http://schemas.microsoft.com/office/drawing/2014/main" id="{A1B4ECD9-52FD-003B-FE83-8779140EF0E8}"/>
              </a:ext>
            </a:extLst>
          </p:cNvPr>
          <p:cNvSpPr txBox="1"/>
          <p:nvPr/>
        </p:nvSpPr>
        <p:spPr>
          <a:xfrm>
            <a:off x="494011" y="1848914"/>
            <a:ext cx="7056120" cy="12003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200" b="1" dirty="0"/>
              <a:t>Please provide detailed information for each component listed below:</a:t>
            </a:r>
            <a:endParaRPr lang="en-US" sz="1200" dirty="0"/>
          </a:p>
          <a:p>
            <a:pPr marL="228600" indent="-228600">
              <a:buAutoNum type="alphaLcParenR"/>
            </a:pPr>
            <a:endParaRPr lang="en-US" sz="1200" dirty="0"/>
          </a:p>
          <a:p>
            <a:pPr marL="342900" indent="-342900">
              <a:buAutoNum type="alphaLcParenR"/>
            </a:pPr>
            <a:r>
              <a:rPr lang="en-US" sz="1200" dirty="0"/>
              <a:t>Company’s HR policies that promote work-life balance </a:t>
            </a:r>
          </a:p>
          <a:p>
            <a:pPr marL="342900" indent="-342900">
              <a:buAutoNum type="alphaLcParenR"/>
            </a:pPr>
            <a:r>
              <a:rPr lang="en-US" sz="1200" dirty="0"/>
              <a:t>Work-life balance activities practiced</a:t>
            </a:r>
          </a:p>
          <a:p>
            <a:pPr marL="342900" indent="-342900">
              <a:buAutoNum type="alphaLcParenR"/>
            </a:pPr>
            <a:r>
              <a:rPr lang="en-US" sz="1200" dirty="0"/>
              <a:t>Benefits/ impact from work-life balance efforts</a:t>
            </a:r>
          </a:p>
          <a:p>
            <a:pPr marL="342900" indent="-342900">
              <a:buAutoNum type="alphaLcParenR"/>
            </a:pPr>
            <a:r>
              <a:rPr lang="en-US" sz="1200" dirty="0"/>
              <a:t>Awareness in promoting work-life balance and financial wellness of the employees</a:t>
            </a:r>
            <a:endParaRPr lang="en-MY" dirty="0"/>
          </a:p>
        </p:txBody>
      </p:sp>
      <p:sp>
        <p:nvSpPr>
          <p:cNvPr id="10" name="TextBox 9">
            <a:extLst>
              <a:ext uri="{FF2B5EF4-FFF2-40B4-BE49-F238E27FC236}">
                <a16:creationId xmlns:a16="http://schemas.microsoft.com/office/drawing/2014/main" id="{724FFED7-C314-DDA1-AADB-E739126B3FC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a:t>
            </a:r>
            <a:r>
              <a:rPr lang="en-US" sz="1000" b="1">
                <a:latin typeface="+mj-lt"/>
                <a:ea typeface="Calibri" panose="020F0502020204030204" pitchFamily="34" charset="0"/>
                <a:cs typeface="Times New Roman"/>
              </a:rPr>
              <a:t>.</a:t>
            </a:r>
            <a:r>
              <a:rPr lang="en-US" sz="1000" b="1">
                <a:effectLst/>
                <a:latin typeface="+mj-lt"/>
                <a:ea typeface="Calibri" panose="020F0502020204030204" pitchFamily="34" charset="0"/>
                <a:cs typeface="Times New Roman"/>
              </a:rPr>
              <a:t> can be inserted into this section.</a:t>
            </a:r>
          </a:p>
        </p:txBody>
      </p:sp>
      <p:sp>
        <p:nvSpPr>
          <p:cNvPr id="2" name="TextBox 1">
            <a:extLst>
              <a:ext uri="{FF2B5EF4-FFF2-40B4-BE49-F238E27FC236}">
                <a16:creationId xmlns:a16="http://schemas.microsoft.com/office/drawing/2014/main" id="{1307237D-D672-3D7B-E2EC-686B6351C198}"/>
              </a:ext>
            </a:extLst>
          </p:cNvPr>
          <p:cNvSpPr txBox="1"/>
          <p:nvPr/>
        </p:nvSpPr>
        <p:spPr>
          <a:xfrm>
            <a:off x="282003" y="795803"/>
            <a:ext cx="7211428"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400" b="1">
                <a:ea typeface="+mn-lt"/>
                <a:cs typeface="+mn-lt"/>
              </a:rPr>
              <a:t>HRD CORP AWARD: EMPLOYERS</a:t>
            </a:r>
            <a:endParaRPr lang="en-US" sz="1400">
              <a:ea typeface="+mn-lt"/>
              <a:cs typeface="+mn-lt"/>
            </a:endParaRPr>
          </a:p>
        </p:txBody>
      </p:sp>
    </p:spTree>
    <p:extLst>
      <p:ext uri="{BB962C8B-B14F-4D97-AF65-F5344CB8AC3E}">
        <p14:creationId xmlns:p14="http://schemas.microsoft.com/office/powerpoint/2010/main" val="1098696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F969D9E-51DE-4DFB-B491-5745D30D3B35}">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6BC6F1-C617-41B4-BD2E-117E019A0132}">
  <ds:schemaRefs>
    <ds:schemaRef ds:uri="http://schemas.microsoft.com/sharepoint/v3/contenttype/forms"/>
  </ds:schemaRefs>
</ds:datastoreItem>
</file>

<file path=customXml/itemProps3.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TotalTime>
  <Words>867</Words>
  <Application>Microsoft Office PowerPoint</Application>
  <PresentationFormat>On-screen Show (16:9)</PresentationFormat>
  <Paragraphs>103</Paragraphs>
  <Slides>11</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11</vt:i4>
      </vt:variant>
    </vt:vector>
  </HeadingPairs>
  <TitlesOfParts>
    <vt:vector size="17"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12</cp:revision>
  <dcterms:created xsi:type="dcterms:W3CDTF">2020-10-09T01:52:04Z</dcterms:created>
  <dcterms:modified xsi:type="dcterms:W3CDTF">2024-05-29T06:55:22Z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